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316" r:id="rId3"/>
    <p:sldId id="257" r:id="rId4"/>
    <p:sldId id="307" r:id="rId5"/>
    <p:sldId id="366" r:id="rId6"/>
    <p:sldId id="369" r:id="rId7"/>
    <p:sldId id="370" r:id="rId8"/>
    <p:sldId id="371" r:id="rId9"/>
    <p:sldId id="374" r:id="rId10"/>
    <p:sldId id="375" r:id="rId11"/>
    <p:sldId id="376" r:id="rId12"/>
    <p:sldId id="372" r:id="rId13"/>
    <p:sldId id="377" r:id="rId14"/>
    <p:sldId id="378" r:id="rId15"/>
    <p:sldId id="379" r:id="rId16"/>
    <p:sldId id="380" r:id="rId17"/>
    <p:sldId id="373" r:id="rId18"/>
    <p:sldId id="381" r:id="rId19"/>
    <p:sldId id="382" r:id="rId20"/>
    <p:sldId id="383" r:id="rId21"/>
    <p:sldId id="384" r:id="rId22"/>
    <p:sldId id="385" r:id="rId23"/>
    <p:sldId id="387" r:id="rId24"/>
    <p:sldId id="388" r:id="rId25"/>
    <p:sldId id="368"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0283" autoAdjust="0"/>
    <p:restoredTop sz="94660"/>
  </p:normalViewPr>
  <p:slideViewPr>
    <p:cSldViewPr>
      <p:cViewPr>
        <p:scale>
          <a:sx n="90" d="100"/>
          <a:sy n="90" d="100"/>
        </p:scale>
        <p:origin x="-90" y="3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02/03/2014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25</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1.xml"/><Relationship Id="rId13" Type="http://schemas.openxmlformats.org/officeDocument/2006/relationships/slide" Target="../slides/slide24.xml"/><Relationship Id="rId3" Type="http://schemas.openxmlformats.org/officeDocument/2006/relationships/slide" Target="../slides/slide2.xml"/><Relationship Id="rId7" Type="http://schemas.openxmlformats.org/officeDocument/2006/relationships/slide" Target="../slides/slide7.xml"/><Relationship Id="rId12" Type="http://schemas.openxmlformats.org/officeDocument/2006/relationships/slide" Target="../slides/slide23.xml"/><Relationship Id="rId2" Type="http://schemas.openxmlformats.org/officeDocument/2006/relationships/slide" Target="../slides/slide4.xml"/><Relationship Id="rId1" Type="http://schemas.openxmlformats.org/officeDocument/2006/relationships/slideMaster" Target="../slideMasters/slideMaster1.xml"/><Relationship Id="rId6" Type="http://schemas.openxmlformats.org/officeDocument/2006/relationships/slide" Target="../slides/slide6.xml"/><Relationship Id="rId11" Type="http://schemas.openxmlformats.org/officeDocument/2006/relationships/slide" Target="../slides/slide22.xml"/><Relationship Id="rId5" Type="http://schemas.openxmlformats.org/officeDocument/2006/relationships/slide" Target="../slides/slide5.xml"/><Relationship Id="rId10" Type="http://schemas.openxmlformats.org/officeDocument/2006/relationships/slide" Target="../slides/slide19.xml"/><Relationship Id="rId4" Type="http://schemas.openxmlformats.org/officeDocument/2006/relationships/slide" Target="../slides/slide25.xml"/><Relationship Id="rId9" Type="http://schemas.openxmlformats.org/officeDocument/2006/relationships/slide" Target="../slides/slide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02/03/2014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02/03/2014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02/03/2014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02/03/2014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41" name="Round Same Side Corner Rectangle 40">
            <a:hlinkClick r:id="rId2" action="ppaction://hlinksldjump"/>
          </p:cNvPr>
          <p:cNvSpPr/>
          <p:nvPr userDrawn="1"/>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userDrawn="1"/>
        </p:nvSpPr>
        <p:spPr>
          <a:xfrm>
            <a:off x="791536" y="6569968"/>
            <a:ext cx="648072"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tx1"/>
                </a:solidFill>
                <a:latin typeface="Calibri" pitchFamily="34" charset="0"/>
                <a:cs typeface="Calibri" pitchFamily="34" charset="0"/>
              </a:rPr>
              <a:t>Criteria</a:t>
            </a:r>
            <a:endParaRPr lang="en-GB" sz="1100" b="1" dirty="0">
              <a:solidFill>
                <a:schemeClr val="tx1"/>
              </a:solidFill>
              <a:latin typeface="Calibri" pitchFamily="34" charset="0"/>
              <a:cs typeface="Calibri" pitchFamily="34" charset="0"/>
            </a:endParaRPr>
          </a:p>
        </p:txBody>
      </p:sp>
      <p:sp>
        <p:nvSpPr>
          <p:cNvPr id="51" name="Round Same Side Corner Rectangle 50">
            <a:hlinkClick r:id="rId4" action="ppaction://hlinksldjump"/>
          </p:cNvPr>
          <p:cNvSpPr/>
          <p:nvPr userDrawn="1"/>
        </p:nvSpPr>
        <p:spPr>
          <a:xfrm>
            <a:off x="147565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5" action="ppaction://hlinksldjump"/>
          </p:cNvPr>
          <p:cNvSpPr/>
          <p:nvPr userDrawn="1"/>
        </p:nvSpPr>
        <p:spPr>
          <a:xfrm>
            <a:off x="2159688" y="6569968"/>
            <a:ext cx="31889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6" action="ppaction://hlinksldjump"/>
          </p:cNvPr>
          <p:cNvSpPr/>
          <p:nvPr userDrawn="1"/>
        </p:nvSpPr>
        <p:spPr>
          <a:xfrm>
            <a:off x="2478581"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7" action="ppaction://hlinksldjump"/>
          </p:cNvPr>
          <p:cNvSpPr/>
          <p:nvPr userDrawn="1"/>
        </p:nvSpPr>
        <p:spPr>
          <a:xfrm>
            <a:off x="2766613"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8" action="ppaction://hlinksldjump"/>
          </p:cNvPr>
          <p:cNvSpPr/>
          <p:nvPr userDrawn="1"/>
        </p:nvSpPr>
        <p:spPr>
          <a:xfrm>
            <a:off x="305983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9" action="ppaction://hlinksldjump"/>
          </p:cNvPr>
          <p:cNvSpPr/>
          <p:nvPr userDrawn="1"/>
        </p:nvSpPr>
        <p:spPr>
          <a:xfrm>
            <a:off x="334786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10" action="ppaction://hlinksldjump"/>
          </p:cNvPr>
          <p:cNvSpPr/>
          <p:nvPr userDrawn="1"/>
        </p:nvSpPr>
        <p:spPr>
          <a:xfrm>
            <a:off x="363589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rId11" action="ppaction://hlinksldjump"/>
          </p:cNvPr>
          <p:cNvSpPr/>
          <p:nvPr userDrawn="1"/>
        </p:nvSpPr>
        <p:spPr>
          <a:xfrm>
            <a:off x="392392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rId12" action="ppaction://hlinksldjump"/>
          </p:cNvPr>
          <p:cNvSpPr/>
          <p:nvPr userDrawn="1"/>
        </p:nvSpPr>
        <p:spPr>
          <a:xfrm>
            <a:off x="421196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60" name="Round Same Side Corner Rectangle 59">
            <a:hlinkClick r:id="rId13" action="ppaction://hlinksldjump"/>
          </p:cNvPr>
          <p:cNvSpPr/>
          <p:nvPr userDrawn="1"/>
        </p:nvSpPr>
        <p:spPr>
          <a:xfrm>
            <a:off x="449999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rId13" action="ppaction://hlinksldjump"/>
          </p:cNvPr>
          <p:cNvSpPr/>
          <p:nvPr userDrawn="1"/>
        </p:nvSpPr>
        <p:spPr>
          <a:xfrm>
            <a:off x="478802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02/03/2014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02/03/2014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02/03/2014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02/03/2014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02/03/2014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02/03/2014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02/03/2014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02/03/2014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7.png"/><Relationship Id="rId2" Type="http://schemas.openxmlformats.org/officeDocument/2006/relationships/hyperlink" Target="http://www.google.co.uk/url?sa=i&amp;rct=j&amp;q=&amp;esrc=s&amp;frm=1&amp;source=images&amp;cd=&amp;cad=rja&amp;docid=rIuwwsreqMB_VM&amp;tbnid=p90mV5r_YHZ6AM:&amp;ved=0CAUQjRw&amp;url=http://www.noupe.com/tutorial/30-hand-picked-flash-and-essential-actionscript-30-tutorials.html&amp;ei=BOoRU4f6CKmx0QXH4IDgDQ&amp;bvm=bv.62286460,d.d2k&amp;psig=AFQjCNGZKbE6VVnHY8qK7La-1e_WpExSOQ&amp;ust=1393769328805792" TargetMode="Externa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rIuwwsreqMB_VM&amp;tbnid=p90mV5r_YHZ6AM:&amp;ved=&amp;url=http://junzer.do.am/load/flash_zagotovki/1&amp;ei=8OkRU4uMGu3J0AWrlIHICQ&amp;bvm=bv.62286460,d.d2k&amp;psig=AFQjCNGZKbE6VVnHY8qK7La-1e_WpExSOQ&amp;ust=1393769328805792" TargetMode="External"/><Relationship Id="rId5" Type="http://schemas.openxmlformats.org/officeDocument/2006/relationships/image" Target="../media/image6.jpeg"/><Relationship Id="rId4" Type="http://schemas.openxmlformats.org/officeDocument/2006/relationships/hyperlink" Target="http://www.google.co.uk/url?sa=i&amp;rct=j&amp;q=&amp;esrc=s&amp;frm=1&amp;source=images&amp;cd=&amp;cad=rja&amp;docid=rIuwwsreqMB_VM&amp;tbnid=p90mV5r_YHZ6AM:&amp;ved=&amp;url=http://djdesignerlab.com/2010/03/31/23-useful-flash-actionscript-3-0-tutorials/&amp;ei=8OkRU4uMGu3J0AWrlIHICQ&amp;bvm=bv.62286460,d.d2k&amp;psig=AFQjCNGZKbE6VVnHY8qK7La-1e_WpExSOQ&amp;ust=1393769328805792"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0FMpBPBOneCV-M&amp;tbnid=Dm2hoB8Z4a1QeM:&amp;ved=&amp;url=http://www.instructables.com/id/Nexus-7-and-the-Arduino/9/?lang=zh&amp;ei=1usRU5_TM8i10wX69ICwBw&amp;bvm=bv.62286460,d.d2k&amp;psig=AFQjCNGiz_i0gg7lbG0X5qPNKEX0hRx5Ow&amp;ust=1393769815328498" TargetMode="External"/><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0.gif"/><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co.uk/url?sa=i&amp;rct=j&amp;q=&amp;esrc=s&amp;frm=1&amp;source=images&amp;cd=&amp;cad=rja&amp;docid=Q13HqvLBXwIoNM&amp;tbnid=5-alWj50H55iVM:&amp;ved=0CAUQjRw&amp;url=http://adrianboeing.blogspot.com/2010/01/antialiasing-multisampling-opengl-with.html&amp;ei=ifURU-q2NqKR0AWdk4CICg&amp;bvm=bv.62286460,d.d2k&amp;psig=AFQjCNHpnBNjjnQy8H6mDzS80LMxaURmbA&amp;ust=1393772270328545" TargetMode="Externa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www.google.co.uk/url?sa=i&amp;rct=j&amp;q=&amp;esrc=s&amp;frm=1&amp;source=images&amp;cd=&amp;cad=rja&amp;docid=Q13HqvLBXwIoNM&amp;tbnid=5-alWj50H55iVM:&amp;ved=&amp;url=http://gamesfromwithin.com/trying-out-multisampling-on-ios&amp;ei=bfURU6_qNKec0AXluYDACg&amp;bvm=bv.62286460,d.d2k&amp;psig=AFQjCNHpnBNjjnQy8H6mDzS80LMxaURmbA&amp;ust=1393772270328545"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hyperlink" Target="http://www.google.co.uk/url?sa=i&amp;rct=j&amp;q=&amp;esrc=s&amp;frm=1&amp;source=images&amp;cd=&amp;cad=rja&amp;docid=yfet6ORLaL7p6M&amp;tbnid=6Bq_S9QpNrq0wM:&amp;ved=0CAUQjRw&amp;url=http://franz.com/agraph/support/documentation/current/java-tutorial/java-tutorial-40.html&amp;ei=T_oRU6CoAoqH0AXM5IHQAQ&amp;bvm=bv.62286460,d.d2k&amp;psig=AFQjCNHX3xh4s3K02z0lWAbL7Jecx7C75w&amp;ust=139377326156454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hyperlink" Target="http://area.autodesk.com/products/gallery/maya" TargetMode="External"/><Relationship Id="rId7" Type="http://schemas.openxmlformats.org/officeDocument/2006/relationships/image" Target="../media/image19.jpeg"/><Relationship Id="rId2" Type="http://schemas.openxmlformats.org/officeDocument/2006/relationships/hyperlink" Target="http://www.autodesk.com/products/autodesk-maya/features/all/gallery-view" TargetMode="Externa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hyperlink" Target="http://upload.wikimedia.org/wikipedia/en/2/23/Maya2009.png"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www.google.co.uk/url?sa=i&amp;rct=j&amp;q=&amp;esrc=s&amp;frm=1&amp;source=images&amp;cd=&amp;cad=rja&amp;docid=r8kiC8j4u5L_qM&amp;tbnid=Jd0aLDxHjcqPfM:&amp;ved=0CAUQjRw&amp;url=http%3A%2F%2Fwww.conceptart.org%2Fforums%2Fshowthread.php%3Ft%3D127180&amp;ei=E1QTU7XdCuSW0QXg1YCIBg&amp;bvm=bv.62286460,d.d2k&amp;psig=AFQjCNFYTEMJ1eCaSFGFamQ7-MJsNmyiqg&amp;ust=1393861933474437" TargetMode="External"/><Relationship Id="rId3" Type="http://schemas.openxmlformats.org/officeDocument/2006/relationships/hyperlink" Target="http://pixologic.com/sculptris/" TargetMode="External"/><Relationship Id="rId7" Type="http://schemas.openxmlformats.org/officeDocument/2006/relationships/image" Target="../media/image23.jpeg"/><Relationship Id="rId2" Type="http://schemas.openxmlformats.org/officeDocument/2006/relationships/hyperlink" Target="http://pixologic.com/" TargetMode="Externa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hyperlink" Target="ftp://polyloop.net/Nierd_modeling_part1.avi" TargetMode="External"/><Relationship Id="rId9" Type="http://schemas.openxmlformats.org/officeDocument/2006/relationships/image" Target="../media/image24.jpeg"/></Relationships>
</file>

<file path=ppt/slides/_rels/slide22.xml.rels><?xml version="1.0" encoding="UTF-8" standalone="yes"?>
<Relationships xmlns="http://schemas.openxmlformats.org/package/2006/relationships"><Relationship Id="rId8" Type="http://schemas.openxmlformats.org/officeDocument/2006/relationships/hyperlink" Target="http://www.maxon.net/uploads/pics/screen_prime.jpg" TargetMode="External"/><Relationship Id="rId3" Type="http://schemas.openxmlformats.org/officeDocument/2006/relationships/hyperlink" Target="http://www.maxon.net/products/cinema-4d-prime/" TargetMode="External"/><Relationship Id="rId7" Type="http://schemas.openxmlformats.org/officeDocument/2006/relationships/image" Target="../media/image26.png"/><Relationship Id="rId2" Type="http://schemas.openxmlformats.org/officeDocument/2006/relationships/hyperlink" Target="http://www.adobe.com/uk/products/aftereffects.html" TargetMode="External"/><Relationship Id="rId1" Type="http://schemas.openxmlformats.org/officeDocument/2006/relationships/slideLayout" Target="../slideLayouts/slideLayout2.xml"/><Relationship Id="rId6" Type="http://schemas.openxmlformats.org/officeDocument/2006/relationships/hyperlink" Target="http://en.wikipedia.org/wiki/File:Activemarker2.PNG" TargetMode="External"/><Relationship Id="rId5" Type="http://schemas.openxmlformats.org/officeDocument/2006/relationships/image" Target="../media/image25.gif"/><Relationship Id="rId10" Type="http://schemas.openxmlformats.org/officeDocument/2006/relationships/image" Target="../media/image28.jpeg"/><Relationship Id="rId4" Type="http://schemas.openxmlformats.org/officeDocument/2006/relationships/hyperlink" Target="http://www.autodesk.com/products/autodesk-maya/features/all/gallery-view" TargetMode="External"/><Relationship Id="rId9" Type="http://schemas.openxmlformats.org/officeDocument/2006/relationships/image" Target="../media/image27.jpeg"/></Relationships>
</file>

<file path=ppt/slides/_rels/slide23.xml.rels><?xml version="1.0" encoding="UTF-8" standalone="yes"?>
<Relationships xmlns="http://schemas.openxmlformats.org/package/2006/relationships"><Relationship Id="rId3" Type="http://schemas.openxmlformats.org/officeDocument/2006/relationships/hyperlink" Target="http://madeinunity.com/" TargetMode="External"/><Relationship Id="rId2" Type="http://schemas.openxmlformats.org/officeDocument/2006/relationships/hyperlink" Target="http://www.giantbomb.com/cryengine-3/3015-2917/games/" TargetMode="External"/><Relationship Id="rId1" Type="http://schemas.openxmlformats.org/officeDocument/2006/relationships/slideLayout" Target="../slideLayouts/slideLayout2.xml"/><Relationship Id="rId5" Type="http://schemas.openxmlformats.org/officeDocument/2006/relationships/hyperlink" Target="http://www.garagegames.com/products/torque-3d" TargetMode="External"/><Relationship Id="rId4" Type="http://schemas.openxmlformats.org/officeDocument/2006/relationships/hyperlink" Target="http://www.garagegames.com/torquepowered/3d-games" TargetMode="External"/></Relationships>
</file>

<file path=ppt/slides/_rels/slide24.xml.rels><?xml version="1.0" encoding="UTF-8" standalone="yes"?>
<Relationships xmlns="http://schemas.openxmlformats.org/package/2006/relationships"><Relationship Id="rId2" Type="http://schemas.openxmlformats.org/officeDocument/2006/relationships/hyperlink" Target="LO3%20-%20Task%209%20-%20Game%20Scenario.docx"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LO3%20-%20Task%209%20-%20Game%20Scenario.doc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AGBf10oUZcRxZM&amp;tbnid=kpyBR8a4oOh0iM:&amp;ved=&amp;url=http://www.youtube.com/watch?v=s0yFIGACy0c&amp;ei=S_wRU425C6W00wXMtIGQDA&amp;psig=AFQjCNF5ezwVOeULpmliX9cx7ZKRPxkd2w&amp;ust=1393774027693947" TargetMode="Externa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4.gif"/><Relationship Id="rId5" Type="http://schemas.openxmlformats.org/officeDocument/2006/relationships/hyperlink" Target="http://www.google.co.uk/url?sa=i&amp;rct=j&amp;q=&amp;esrc=s&amp;frm=1&amp;source=images&amp;cd=&amp;cad=rja&amp;docid=qpQf2xRd48lD2M&amp;tbnid=S8VH73A597eKpM:&amp;ved=0CAUQjRw&amp;url=http://blog.csharphelper.com/2011/12/22/animate-moving-interlocked-gears-in-c.aspx&amp;ei=xvwRU8ahEMWi0QWF9YCIDA&amp;psig=AFQjCNF5ezwVOeULpmliX9cx7ZKRPxkd2w&amp;ust=1393774027693947" TargetMode="Externa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2"/>
            <a:ext cx="7772400" cy="1829761"/>
          </a:xfrm>
        </p:spPr>
        <p:txBody>
          <a:bodyPr/>
          <a:lstStyle/>
          <a:p>
            <a:r>
              <a:rPr lang="en-GB" smtClean="0"/>
              <a:t>Unit 09</a:t>
            </a:r>
            <a:endParaRPr lang="en-GB" dirty="0"/>
          </a:p>
        </p:txBody>
      </p:sp>
      <p:sp>
        <p:nvSpPr>
          <p:cNvPr id="3" name="Subtitle 2"/>
          <p:cNvSpPr>
            <a:spLocks noGrp="1"/>
          </p:cNvSpPr>
          <p:nvPr>
            <p:ph type="subTitle" idx="1"/>
          </p:nvPr>
        </p:nvSpPr>
        <p:spPr>
          <a:xfrm>
            <a:off x="1081844" y="2276872"/>
            <a:ext cx="7772400" cy="1524362"/>
          </a:xfrm>
        </p:spPr>
        <p:txBody>
          <a:bodyPr wrap="none">
            <a:noAutofit/>
          </a:bodyPr>
          <a:lstStyle/>
          <a:p>
            <a:r>
              <a:rPr lang="en-GB" sz="5400" dirty="0" smtClean="0"/>
              <a:t> Project Planning with IT</a:t>
            </a:r>
            <a:endParaRPr lang="en-GB" sz="3600" dirty="0"/>
          </a:p>
          <a:p>
            <a:r>
              <a:rPr lang="en-GB" sz="3600" b="1" dirty="0" smtClean="0"/>
              <a:t>L/600/6610  </a:t>
            </a:r>
            <a:endParaRPr lang="en-GB" sz="3600" dirty="0"/>
          </a:p>
        </p:txBody>
      </p:sp>
      <p:sp>
        <p:nvSpPr>
          <p:cNvPr id="4" name="TextBox 3"/>
          <p:cNvSpPr txBox="1"/>
          <p:nvPr/>
        </p:nvSpPr>
        <p:spPr>
          <a:xfrm>
            <a:off x="611560" y="4019580"/>
            <a:ext cx="8281433" cy="1077218"/>
          </a:xfrm>
          <a:prstGeom prst="rect">
            <a:avLst/>
          </a:prstGeom>
          <a:noFill/>
        </p:spPr>
        <p:txBody>
          <a:bodyPr wrap="none" rtlCol="0">
            <a:spAutoFit/>
          </a:bodyPr>
          <a:lstStyle/>
          <a:p>
            <a:pPr algn="r"/>
            <a:r>
              <a:rPr lang="en-GB" sz="3200" b="1" dirty="0" smtClean="0"/>
              <a:t>LO3 </a:t>
            </a:r>
            <a:r>
              <a:rPr lang="en-GB" sz="3200" b="1" dirty="0" smtClean="0"/>
              <a:t>- </a:t>
            </a:r>
            <a:r>
              <a:rPr lang="en-GB" sz="3200" dirty="0" smtClean="0"/>
              <a:t>Understand </a:t>
            </a:r>
            <a:r>
              <a:rPr lang="en-GB" sz="3200" dirty="0"/>
              <a:t>software </a:t>
            </a:r>
            <a:r>
              <a:rPr lang="en-GB" sz="3200" dirty="0" smtClean="0"/>
              <a:t>technologies</a:t>
            </a:r>
            <a:br>
              <a:rPr lang="en-GB" sz="3200" dirty="0" smtClean="0"/>
            </a:br>
            <a:r>
              <a:rPr lang="en-GB" sz="3200" dirty="0" smtClean="0"/>
              <a:t>for </a:t>
            </a:r>
            <a:r>
              <a:rPr lang="en-GB" sz="3200" dirty="0"/>
              <a:t>game </a:t>
            </a:r>
            <a:r>
              <a:rPr lang="en-GB" sz="3200" dirty="0" smtClean="0"/>
              <a:t>platforms</a:t>
            </a:r>
            <a:endParaRPr lang="en-GB"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688632"/>
          </a:xfrm>
        </p:spPr>
        <p:txBody>
          <a:bodyPr>
            <a:noAutofit/>
          </a:bodyPr>
          <a:lstStyle/>
          <a:p>
            <a:pPr marL="268288" indent="-255588"/>
            <a:r>
              <a:rPr lang="en-GB" sz="1600" b="1" dirty="0" smtClean="0"/>
              <a:t>Java</a:t>
            </a:r>
            <a:r>
              <a:rPr lang="en-GB" sz="1600" dirty="0" smtClean="0"/>
              <a:t> </a:t>
            </a:r>
            <a:r>
              <a:rPr lang="en-GB" sz="1600" dirty="0"/>
              <a:t>is a programming language and computing platform first released by Sun Microsystems in 1995. There are lots of applications and websites that will not work unless you have Java </a:t>
            </a:r>
            <a:r>
              <a:rPr lang="en-GB" sz="1600" dirty="0" smtClean="0"/>
              <a:t>installed. </a:t>
            </a:r>
            <a:r>
              <a:rPr lang="en-GB" sz="1600" dirty="0"/>
              <a:t>Java is fast, secure, and reliable. From laptops to </a:t>
            </a:r>
            <a:r>
              <a:rPr lang="en-GB" sz="1600" dirty="0" smtClean="0"/>
              <a:t>data centres</a:t>
            </a:r>
            <a:r>
              <a:rPr lang="en-GB" sz="1600" dirty="0"/>
              <a:t>, game consoles to scientific supercomputers, cell phones to the Internet, Java is </a:t>
            </a:r>
            <a:r>
              <a:rPr lang="en-GB" sz="1600" dirty="0" smtClean="0"/>
              <a:t>everywhere. </a:t>
            </a:r>
          </a:p>
          <a:p>
            <a:pPr marL="268288" indent="-255588"/>
            <a:r>
              <a:rPr lang="en-GB" sz="1600" dirty="0"/>
              <a:t>Java allows you to play online games, chat with people around the world, calculate your mortgage interest, and view images in 3D, just to name a few. It's also integral to the intranet applications and other e-business solutions that are the foundation of corporate computing.</a:t>
            </a:r>
            <a:endParaRPr lang="en-GB" sz="1600" dirty="0" smtClean="0"/>
          </a:p>
          <a:p>
            <a:pPr marL="268288" indent="-255588"/>
            <a:r>
              <a:rPr lang="en-IE" sz="1600" dirty="0"/>
              <a:t>One characteristic of Java is portability, which means that computer programs written in the Java language must run similarly on any hardware/operating-system platform. This is achieved by compiling the Java language code to an intermediate representation called Java </a:t>
            </a:r>
            <a:r>
              <a:rPr lang="en-IE" sz="1600" dirty="0" err="1"/>
              <a:t>bytecode</a:t>
            </a:r>
            <a:r>
              <a:rPr lang="en-IE" sz="1600" dirty="0"/>
              <a:t>, instead of directly to platform-specific machine code. Java </a:t>
            </a:r>
            <a:r>
              <a:rPr lang="en-IE" sz="1600" dirty="0" err="1"/>
              <a:t>bytecode</a:t>
            </a:r>
            <a:r>
              <a:rPr lang="en-IE" sz="1600" dirty="0"/>
              <a:t> instructions are </a:t>
            </a:r>
            <a:r>
              <a:rPr lang="en-IE" sz="1600" dirty="0" smtClean="0"/>
              <a:t>the equivalent to </a:t>
            </a:r>
            <a:r>
              <a:rPr lang="en-IE" sz="1600" dirty="0"/>
              <a:t>machine code, but they are intended to be interpreted by a virtual machine (VM) written specifically for the host hardware. End-users commonly use a Java Runtime Environment (JRE) installed on their own machine for standalone Java applications, or in a Web browser for Java applets</a:t>
            </a:r>
            <a:r>
              <a:rPr lang="en-IE" sz="1600" dirty="0" smtClean="0"/>
              <a:t>. An example below is the common scripting.</a:t>
            </a:r>
          </a:p>
          <a:p>
            <a:pPr lvl="1"/>
            <a:r>
              <a:rPr lang="en-IE" sz="1400" b="1" dirty="0">
                <a:solidFill>
                  <a:srgbClr val="FF0000"/>
                </a:solidFill>
              </a:rPr>
              <a:t>class </a:t>
            </a:r>
            <a:r>
              <a:rPr lang="en-IE" sz="1400" b="1" dirty="0" err="1">
                <a:solidFill>
                  <a:srgbClr val="FF0000"/>
                </a:solidFill>
              </a:rPr>
              <a:t>HelloWorldApp</a:t>
            </a:r>
            <a:r>
              <a:rPr lang="en-IE" sz="1400" b="1" dirty="0">
                <a:solidFill>
                  <a:srgbClr val="FF0000"/>
                </a:solidFill>
              </a:rPr>
              <a:t> { </a:t>
            </a:r>
            <a:endParaRPr lang="en-IE" sz="1400" b="1" dirty="0" smtClean="0">
              <a:solidFill>
                <a:srgbClr val="FF0000"/>
              </a:solidFill>
            </a:endParaRPr>
          </a:p>
          <a:p>
            <a:pPr marL="630936" lvl="2" indent="0">
              <a:buNone/>
            </a:pPr>
            <a:r>
              <a:rPr lang="en-IE" sz="1400" b="1" dirty="0" smtClean="0">
                <a:solidFill>
                  <a:srgbClr val="FF0000"/>
                </a:solidFill>
              </a:rPr>
              <a:t>     public </a:t>
            </a:r>
            <a:r>
              <a:rPr lang="en-IE" sz="1400" b="1" dirty="0">
                <a:solidFill>
                  <a:srgbClr val="FF0000"/>
                </a:solidFill>
              </a:rPr>
              <a:t>static void main(String[] </a:t>
            </a:r>
            <a:r>
              <a:rPr lang="en-IE" sz="1400" b="1" dirty="0" err="1">
                <a:solidFill>
                  <a:srgbClr val="FF0000"/>
                </a:solidFill>
              </a:rPr>
              <a:t>args</a:t>
            </a:r>
            <a:r>
              <a:rPr lang="en-IE" sz="1400" b="1" dirty="0">
                <a:solidFill>
                  <a:srgbClr val="FF0000"/>
                </a:solidFill>
              </a:rPr>
              <a:t>) { </a:t>
            </a:r>
            <a:endParaRPr lang="en-IE" sz="1400" b="1" dirty="0" smtClean="0">
              <a:solidFill>
                <a:srgbClr val="FF0000"/>
              </a:solidFill>
            </a:endParaRPr>
          </a:p>
          <a:p>
            <a:pPr marL="914400" lvl="3" indent="0">
              <a:buNone/>
            </a:pPr>
            <a:r>
              <a:rPr lang="en-IE" sz="1400" b="1" dirty="0" smtClean="0">
                <a:solidFill>
                  <a:srgbClr val="FF0000"/>
                </a:solidFill>
              </a:rPr>
              <a:t>      </a:t>
            </a:r>
            <a:r>
              <a:rPr lang="en-IE" sz="1400" b="1" dirty="0" err="1" smtClean="0">
                <a:solidFill>
                  <a:srgbClr val="FF0000"/>
                </a:solidFill>
              </a:rPr>
              <a:t>System.out.println</a:t>
            </a:r>
            <a:r>
              <a:rPr lang="en-IE" sz="1400" b="1" dirty="0">
                <a:solidFill>
                  <a:srgbClr val="FF0000"/>
                </a:solidFill>
              </a:rPr>
              <a:t>("Hello World!"); // Display the string. </a:t>
            </a:r>
            <a:endParaRPr lang="en-IE" sz="1400" b="1" dirty="0" smtClean="0">
              <a:solidFill>
                <a:srgbClr val="FF0000"/>
              </a:solidFill>
            </a:endParaRPr>
          </a:p>
          <a:p>
            <a:pPr marL="896938" lvl="3"/>
            <a:r>
              <a:rPr lang="en-IE" sz="1400" b="1" dirty="0" smtClean="0">
                <a:solidFill>
                  <a:srgbClr val="FF0000"/>
                </a:solidFill>
              </a:rPr>
              <a:t>} </a:t>
            </a:r>
          </a:p>
          <a:p>
            <a:pPr marL="623888" lvl="3"/>
            <a:r>
              <a:rPr lang="en-IE" sz="1400" b="1" dirty="0" smtClean="0">
                <a:solidFill>
                  <a:srgbClr val="FF0000"/>
                </a:solidFill>
              </a:rPr>
              <a:t>}</a:t>
            </a:r>
            <a:endParaRPr lang="en-GB" sz="1800" b="1" dirty="0">
              <a:solidFill>
                <a:srgbClr val="FF0000"/>
              </a:solidFill>
            </a:endParaRPr>
          </a:p>
        </p:txBody>
      </p:sp>
      <p:sp>
        <p:nvSpPr>
          <p:cNvPr id="17" name="Title 2"/>
          <p:cNvSpPr>
            <a:spLocks noGrp="1"/>
          </p:cNvSpPr>
          <p:nvPr>
            <p:ph type="title"/>
          </p:nvPr>
        </p:nvSpPr>
        <p:spPr>
          <a:xfrm>
            <a:off x="230832" y="116632"/>
            <a:ext cx="8733656" cy="648072"/>
          </a:xfrm>
        </p:spPr>
        <p:txBody>
          <a:bodyPr>
            <a:noAutofit/>
          </a:bodyPr>
          <a:lstStyle/>
          <a:p>
            <a:r>
              <a:rPr lang="en-GB" sz="2000" dirty="0" smtClean="0"/>
              <a:t>P3.4 </a:t>
            </a:r>
            <a:r>
              <a:rPr lang="en-GB" sz="2000" dirty="0"/>
              <a:t>– Understand Software Technologies </a:t>
            </a:r>
            <a:r>
              <a:rPr lang="en-GB" sz="2000" dirty="0" smtClean="0"/>
              <a:t>– Application Languages</a:t>
            </a:r>
            <a:endParaRPr lang="en-GB" sz="2000" dirty="0"/>
          </a:p>
        </p:txBody>
      </p:sp>
    </p:spTree>
    <p:extLst>
      <p:ext uri="{BB962C8B-B14F-4D97-AF65-F5344CB8AC3E}">
        <p14:creationId xmlns:p14="http://schemas.microsoft.com/office/powerpoint/2010/main" val="10953128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712968" cy="5328592"/>
          </a:xfrm>
        </p:spPr>
        <p:txBody>
          <a:bodyPr>
            <a:noAutofit/>
          </a:bodyPr>
          <a:lstStyle/>
          <a:p>
            <a:pPr marL="255588" indent="-255588"/>
            <a:r>
              <a:rPr lang="en-GB" sz="1330" b="1" dirty="0" smtClean="0"/>
              <a:t>J2ME or </a:t>
            </a:r>
            <a:r>
              <a:rPr lang="en-IE" sz="1330" b="1" dirty="0" smtClean="0"/>
              <a:t>Java </a:t>
            </a:r>
            <a:r>
              <a:rPr lang="en-IE" sz="1330" b="1" dirty="0"/>
              <a:t>Platform, Micro Edition</a:t>
            </a:r>
            <a:r>
              <a:rPr lang="en-IE" sz="1330" dirty="0"/>
              <a:t>, or </a:t>
            </a:r>
            <a:r>
              <a:rPr lang="en-IE" sz="1330" b="1" dirty="0"/>
              <a:t>Java ME</a:t>
            </a:r>
            <a:r>
              <a:rPr lang="en-IE" sz="1330" dirty="0"/>
              <a:t>, is a Java platform designed for embedded systems (mobile devices are one kind of such systems). Target devices range from industrial controls to mobile phones </a:t>
            </a:r>
            <a:r>
              <a:rPr lang="en-IE" sz="1330" dirty="0" smtClean="0"/>
              <a:t>and </a:t>
            </a:r>
            <a:r>
              <a:rPr lang="en-IE" sz="1330" dirty="0"/>
              <a:t>set-top boxes</a:t>
            </a:r>
            <a:r>
              <a:rPr lang="en-IE" sz="1330" dirty="0" smtClean="0"/>
              <a:t>. </a:t>
            </a:r>
          </a:p>
          <a:p>
            <a:pPr marL="255588" indent="-255588"/>
            <a:r>
              <a:rPr lang="en-GB" sz="1330" dirty="0"/>
              <a:t>J2ME technology adopts a modular and scalable architecture. It has two primary kinds of components—configurations and profiles. J2ME configuration defines the minimum set of Java virtual machine features and Java class libraries available for a particular category of </a:t>
            </a:r>
            <a:r>
              <a:rPr lang="en-GB" sz="1330" dirty="0" smtClean="0"/>
              <a:t>devices and then uses that knowledge to build a profile. </a:t>
            </a:r>
            <a:r>
              <a:rPr lang="en-GB" sz="1330" dirty="0"/>
              <a:t>A configuration typically represents a group of devices with similar processing power and amounts of available </a:t>
            </a:r>
            <a:r>
              <a:rPr lang="en-GB" sz="1330" dirty="0" smtClean="0"/>
              <a:t>memory, like Apple brands or Samsung Ranges. </a:t>
            </a:r>
            <a:r>
              <a:rPr lang="en-GB" sz="1330" dirty="0"/>
              <a:t>A profile is a specification that defines sets of application programming interfaces (APIs) and features and </a:t>
            </a:r>
            <a:r>
              <a:rPr lang="en-GB" sz="1330" dirty="0" smtClean="0"/>
              <a:t>utilises </a:t>
            </a:r>
            <a:r>
              <a:rPr lang="en-GB" sz="1330" dirty="0"/>
              <a:t>the underlying configuration to provide a complete run-time environment for a specific kind of device</a:t>
            </a:r>
            <a:r>
              <a:rPr lang="en-GB" sz="1330" dirty="0" smtClean="0"/>
              <a:t>. So if your device has an API and J2ME knows it, it will clap its hands (handshake).</a:t>
            </a:r>
          </a:p>
          <a:p>
            <a:pPr marL="255588" indent="-255588"/>
            <a:r>
              <a:rPr lang="en-GB" sz="1330" b="1" dirty="0" smtClean="0"/>
              <a:t>J2SE</a:t>
            </a:r>
            <a:r>
              <a:rPr lang="en-GB" sz="1330" dirty="0" smtClean="0"/>
              <a:t> or </a:t>
            </a:r>
            <a:r>
              <a:rPr lang="en-IE" sz="1330" b="1" dirty="0"/>
              <a:t>Java Platform, Standard </a:t>
            </a:r>
            <a:r>
              <a:rPr lang="en-IE" sz="1330" b="1" dirty="0" smtClean="0"/>
              <a:t>Edition</a:t>
            </a:r>
            <a:r>
              <a:rPr lang="en-IE" sz="1330" dirty="0" smtClean="0"/>
              <a:t> </a:t>
            </a:r>
            <a:r>
              <a:rPr lang="en-GB" sz="1330" dirty="0" smtClean="0"/>
              <a:t>is </a:t>
            </a:r>
            <a:r>
              <a:rPr lang="en-GB" sz="1330" dirty="0"/>
              <a:t>a widely used platform for development and </a:t>
            </a:r>
            <a:r>
              <a:rPr lang="en-GB" sz="1330" dirty="0" smtClean="0"/>
              <a:t>use </a:t>
            </a:r>
            <a:r>
              <a:rPr lang="en-GB" sz="1330" dirty="0"/>
              <a:t>of portable applications for desktop and </a:t>
            </a:r>
            <a:r>
              <a:rPr lang="en-GB" sz="1330" dirty="0" smtClean="0"/>
              <a:t>Network servers</a:t>
            </a:r>
            <a:r>
              <a:rPr lang="en-GB" sz="1330" dirty="0"/>
              <a:t>. </a:t>
            </a:r>
            <a:r>
              <a:rPr lang="en-GB" sz="1330" dirty="0" smtClean="0"/>
              <a:t>J2SE </a:t>
            </a:r>
            <a:r>
              <a:rPr lang="en-GB" sz="1330" dirty="0"/>
              <a:t>uses object-oriented Java programming language</a:t>
            </a:r>
            <a:r>
              <a:rPr lang="en-GB" sz="1330" dirty="0" smtClean="0"/>
              <a:t>.</a:t>
            </a:r>
          </a:p>
          <a:p>
            <a:pPr marL="255588" indent="-255588"/>
            <a:r>
              <a:rPr lang="en-GB" sz="1330" dirty="0"/>
              <a:t>One well-known type of </a:t>
            </a:r>
            <a:r>
              <a:rPr lang="en-GB" sz="1330" dirty="0" smtClean="0"/>
              <a:t>Java application </a:t>
            </a:r>
            <a:r>
              <a:rPr lang="en-GB" sz="1330" dirty="0"/>
              <a:t>is the applet, a sort of fast-working subroutine that is largely </a:t>
            </a:r>
            <a:r>
              <a:rPr lang="en-GB" sz="1330" dirty="0" smtClean="0"/>
              <a:t>platform - independent </a:t>
            </a:r>
            <a:r>
              <a:rPr lang="en-GB" sz="1330" dirty="0"/>
              <a:t>and can work within other frameworks. Applets are mini applications that perform a variety of functions, large and small, mundane and dynamic, within the framework of larger applications. </a:t>
            </a:r>
            <a:r>
              <a:rPr lang="en-GB" sz="1330" dirty="0" smtClean="0"/>
              <a:t>A </a:t>
            </a:r>
            <a:r>
              <a:rPr lang="en-GB" sz="1330" dirty="0"/>
              <a:t>prime example of an applet is a browser-based plugin, such as the one that allows users to see </a:t>
            </a:r>
            <a:r>
              <a:rPr lang="en-GB" sz="1330" dirty="0" smtClean="0"/>
              <a:t>Flash </a:t>
            </a:r>
            <a:r>
              <a:rPr lang="en-GB" sz="1330" dirty="0"/>
              <a:t>movies or hear audio files by clicking on a Web page link. Such a click keeps the user in the browser environment, while simultaneously launching the application-within-an-application that is the applet, showing the requested video or playing the requested sound. Many online games are applet-based as well.</a:t>
            </a:r>
          </a:p>
          <a:p>
            <a:pPr marL="109728" indent="0">
              <a:buNone/>
            </a:pPr>
            <a:r>
              <a:rPr lang="en-GB" sz="1330" b="1" dirty="0" smtClean="0"/>
              <a:t>P3.4 </a:t>
            </a:r>
            <a:r>
              <a:rPr lang="en-GB" sz="1330" b="1" dirty="0"/>
              <a:t>– Task </a:t>
            </a:r>
            <a:r>
              <a:rPr lang="en-GB" sz="1330" b="1" dirty="0" smtClean="0"/>
              <a:t>4 </a:t>
            </a:r>
            <a:r>
              <a:rPr lang="en-GB" sz="1330" b="1" dirty="0"/>
              <a:t>– </a:t>
            </a:r>
            <a:r>
              <a:rPr lang="en-GB" sz="1330" dirty="0"/>
              <a:t>Research and Describe with shown examples of how </a:t>
            </a:r>
            <a:r>
              <a:rPr lang="en-GB" sz="1330" b="1" dirty="0" smtClean="0"/>
              <a:t>Programming Languages</a:t>
            </a:r>
            <a:r>
              <a:rPr lang="en-GB" sz="1330" dirty="0" smtClean="0"/>
              <a:t> and their choices can </a:t>
            </a:r>
            <a:r>
              <a:rPr lang="en-GB" sz="1330" dirty="0"/>
              <a:t>have an impact on game </a:t>
            </a:r>
            <a:r>
              <a:rPr lang="en-GB" sz="1330" dirty="0" smtClean="0"/>
              <a:t>and App creation using </a:t>
            </a:r>
            <a:r>
              <a:rPr lang="en-GB" sz="1330" dirty="0"/>
              <a:t>appropriate use of subject terminology</a:t>
            </a:r>
            <a:r>
              <a:rPr lang="en-GB" sz="1330" dirty="0" smtClean="0"/>
              <a:t>.</a:t>
            </a:r>
            <a:endParaRPr lang="en-GB" sz="1330" dirty="0"/>
          </a:p>
        </p:txBody>
      </p:sp>
      <p:sp>
        <p:nvSpPr>
          <p:cNvPr id="17" name="Title 2"/>
          <p:cNvSpPr>
            <a:spLocks noGrp="1"/>
          </p:cNvSpPr>
          <p:nvPr>
            <p:ph type="title"/>
          </p:nvPr>
        </p:nvSpPr>
        <p:spPr>
          <a:xfrm>
            <a:off x="230832" y="116632"/>
            <a:ext cx="8733656" cy="504056"/>
          </a:xfrm>
        </p:spPr>
        <p:txBody>
          <a:bodyPr>
            <a:noAutofit/>
          </a:bodyPr>
          <a:lstStyle/>
          <a:p>
            <a:r>
              <a:rPr lang="en-GB" sz="2000" dirty="0" smtClean="0"/>
              <a:t>P3.4 </a:t>
            </a:r>
            <a:r>
              <a:rPr lang="en-GB" sz="2000" dirty="0"/>
              <a:t>– Understand Software Technologies </a:t>
            </a:r>
            <a:r>
              <a:rPr lang="en-GB" sz="2000" dirty="0" smtClean="0"/>
              <a:t>– Application Languages</a:t>
            </a:r>
            <a:endParaRPr lang="en-GB" sz="2000" dirty="0"/>
          </a:p>
        </p:txBody>
      </p:sp>
      <p:graphicFrame>
        <p:nvGraphicFramePr>
          <p:cNvPr id="4" name="Table 3"/>
          <p:cNvGraphicFramePr>
            <a:graphicFrameLocks noGrp="1"/>
          </p:cNvGraphicFramePr>
          <p:nvPr>
            <p:extLst>
              <p:ext uri="{D42A27DB-BD31-4B8C-83A1-F6EECF244321}">
                <p14:modId xmlns:p14="http://schemas.microsoft.com/office/powerpoint/2010/main" val="959699950"/>
              </p:ext>
            </p:extLst>
          </p:nvPr>
        </p:nvGraphicFramePr>
        <p:xfrm>
          <a:off x="323528" y="6220544"/>
          <a:ext cx="8424936" cy="304800"/>
        </p:xfrm>
        <a:graphic>
          <a:graphicData uri="http://schemas.openxmlformats.org/drawingml/2006/table">
            <a:tbl>
              <a:tblPr firstRow="1" bandRow="1">
                <a:tableStyleId>{5C22544A-7EE6-4342-B048-85BDC9FD1C3A}</a:tableStyleId>
              </a:tblPr>
              <a:tblGrid>
                <a:gridCol w="2106234"/>
                <a:gridCol w="2106234"/>
                <a:gridCol w="2106234"/>
                <a:gridCol w="2106234"/>
              </a:tblGrid>
              <a:tr h="144016">
                <a:tc>
                  <a:txBody>
                    <a:bodyPr/>
                    <a:lstStyle/>
                    <a:p>
                      <a:pPr algn="ctr"/>
                      <a:r>
                        <a:rPr lang="en-GB" sz="1400" dirty="0" smtClean="0"/>
                        <a:t>C++</a:t>
                      </a:r>
                      <a:endParaRPr lang="en-GB" sz="1400" dirty="0"/>
                    </a:p>
                  </a:txBody>
                  <a:tcPr/>
                </a:tc>
                <a:tc>
                  <a:txBody>
                    <a:bodyPr/>
                    <a:lstStyle/>
                    <a:p>
                      <a:pPr algn="ctr"/>
                      <a:r>
                        <a:rPr lang="en-GB" sz="1400" dirty="0" smtClean="0"/>
                        <a:t>C#</a:t>
                      </a:r>
                      <a:endParaRPr lang="en-GB" sz="1400" dirty="0"/>
                    </a:p>
                  </a:txBody>
                  <a:tcPr/>
                </a:tc>
                <a:tc>
                  <a:txBody>
                    <a:bodyPr/>
                    <a:lstStyle/>
                    <a:p>
                      <a:pPr algn="ctr"/>
                      <a:r>
                        <a:rPr lang="en-GB" sz="1400" dirty="0" smtClean="0"/>
                        <a:t>Java</a:t>
                      </a:r>
                      <a:endParaRPr lang="en-GB" sz="1400" dirty="0"/>
                    </a:p>
                  </a:txBody>
                  <a:tcPr/>
                </a:tc>
                <a:tc>
                  <a:txBody>
                    <a:bodyPr/>
                    <a:lstStyle/>
                    <a:p>
                      <a:pPr algn="ctr"/>
                      <a:r>
                        <a:rPr lang="en-GB" sz="1400" dirty="0" smtClean="0"/>
                        <a:t>J2ME and J2SE</a:t>
                      </a:r>
                      <a:endParaRPr lang="en-GB" sz="1400" dirty="0"/>
                    </a:p>
                  </a:txBody>
                  <a:tcPr/>
                </a:tc>
              </a:tr>
            </a:tbl>
          </a:graphicData>
        </a:graphic>
      </p:graphicFrame>
    </p:spTree>
    <p:extLst>
      <p:ext uri="{BB962C8B-B14F-4D97-AF65-F5344CB8AC3E}">
        <p14:creationId xmlns:p14="http://schemas.microsoft.com/office/powerpoint/2010/main" val="3106316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544616"/>
          </a:xfrm>
        </p:spPr>
        <p:txBody>
          <a:bodyPr>
            <a:noAutofit/>
          </a:bodyPr>
          <a:lstStyle/>
          <a:p>
            <a:pPr marL="255588" indent="-255588"/>
            <a:r>
              <a:rPr lang="en-GB" sz="1400" dirty="0" smtClean="0"/>
              <a:t>Scripting is the process of making multiple actions work by telling it to do the same thing as a previous action, like a macro in word or excel. Why write the same movement codes when you could write one code and make multiple object do it in a slightly different speed, direction, pace etc. Write the script, change the parameters.</a:t>
            </a:r>
          </a:p>
          <a:p>
            <a:pPr marL="255588" indent="-255588"/>
            <a:r>
              <a:rPr lang="en-GB" sz="1400" b="1" dirty="0" err="1" smtClean="0"/>
              <a:t>UnrealScript</a:t>
            </a:r>
            <a:r>
              <a:rPr lang="en-GB" sz="1400" dirty="0" smtClean="0"/>
              <a:t> – unreal is the bad boy of game making. Most 3D FPs games use this kind of engine, or this one specifically. </a:t>
            </a:r>
            <a:r>
              <a:rPr lang="en-GB" sz="1400" dirty="0" err="1" smtClean="0"/>
              <a:t>UnrealScript</a:t>
            </a:r>
            <a:r>
              <a:rPr lang="en-GB" sz="1400" dirty="0" smtClean="0"/>
              <a:t> </a:t>
            </a:r>
            <a:r>
              <a:rPr lang="en-GB" sz="1400" dirty="0"/>
              <a:t>is the programming language for Unreal Engine </a:t>
            </a:r>
            <a:r>
              <a:rPr lang="en-GB" sz="1400" dirty="0" smtClean="0"/>
              <a:t>3 and 4 engine. </a:t>
            </a:r>
            <a:r>
              <a:rPr lang="en-GB" sz="1400" dirty="0"/>
              <a:t>Because it was designed with games in mind, it contains certain built-in features, such as states and timers, that make implementing gameplay much easier. </a:t>
            </a:r>
            <a:r>
              <a:rPr lang="en-GB" sz="1400" dirty="0" err="1"/>
              <a:t>UnrealScript</a:t>
            </a:r>
            <a:r>
              <a:rPr lang="en-GB" sz="1400" dirty="0"/>
              <a:t> is compiled, but it is not part of the main executable. This makes it a perfect means of implementing and </a:t>
            </a:r>
            <a:r>
              <a:rPr lang="en-GB" sz="1400" dirty="0" smtClean="0"/>
              <a:t>testing </a:t>
            </a:r>
            <a:r>
              <a:rPr lang="en-GB" sz="1400" dirty="0"/>
              <a:t>on new gameplay elements without the need to recompile the entire engine when changes are made. </a:t>
            </a:r>
          </a:p>
          <a:p>
            <a:pPr marL="255588" indent="-255588"/>
            <a:r>
              <a:rPr lang="en-GB" sz="1400" dirty="0"/>
              <a:t>The language is completely built on object-oriented principles and resembles Java or C++ in its syntax. This makes it familiar to experienced game programmers, and extremely easy to pick up. At the same time, because it is used within the context of a game, some of the </a:t>
            </a:r>
            <a:r>
              <a:rPr lang="en-GB" sz="1400" dirty="0" smtClean="0"/>
              <a:t>methods </a:t>
            </a:r>
            <a:r>
              <a:rPr lang="en-GB" sz="1400" dirty="0"/>
              <a:t>and principles differ from traditional programming. For example, there are no standard explicit constructors or destructors for objects which can be confusing to those used to more traditional programming languages. Once </a:t>
            </a:r>
            <a:r>
              <a:rPr lang="en-GB" sz="1400" dirty="0" smtClean="0"/>
              <a:t>Users </a:t>
            </a:r>
            <a:r>
              <a:rPr lang="en-GB" sz="1400" dirty="0"/>
              <a:t>become familiar with </a:t>
            </a:r>
            <a:r>
              <a:rPr lang="en-GB" sz="1400" dirty="0" smtClean="0"/>
              <a:t>this things </a:t>
            </a:r>
            <a:r>
              <a:rPr lang="en-GB" sz="1400" dirty="0"/>
              <a:t>will begin to fit into place and adding new elements to games will be a quick and painless process</a:t>
            </a:r>
            <a:r>
              <a:rPr lang="en-GB" sz="1400" dirty="0" smtClean="0"/>
              <a:t>.</a:t>
            </a:r>
          </a:p>
          <a:p>
            <a:pPr marL="273050" indent="-273050"/>
            <a:r>
              <a:rPr lang="en-GB" sz="1400" dirty="0"/>
              <a:t>The following is a hello world example using the syntax of </a:t>
            </a:r>
            <a:r>
              <a:rPr lang="en-GB" sz="1400" dirty="0" err="1" smtClean="0"/>
              <a:t>UnrealScript</a:t>
            </a:r>
            <a:r>
              <a:rPr lang="en-GB" sz="1400" dirty="0" smtClean="0"/>
              <a:t>.</a:t>
            </a:r>
            <a:br>
              <a:rPr lang="en-GB" sz="1400" dirty="0" smtClean="0"/>
            </a:br>
            <a:r>
              <a:rPr lang="en-GB" sz="1400" b="1" dirty="0" smtClean="0">
                <a:solidFill>
                  <a:srgbClr val="FF0000"/>
                </a:solidFill>
              </a:rPr>
              <a:t>class </a:t>
            </a:r>
            <a:r>
              <a:rPr lang="en-GB" sz="1400" b="1" dirty="0" err="1">
                <a:solidFill>
                  <a:srgbClr val="FF0000"/>
                </a:solidFill>
              </a:rPr>
              <a:t>HelloWorld</a:t>
            </a:r>
            <a:r>
              <a:rPr lang="en-GB" sz="1400" b="1" dirty="0">
                <a:solidFill>
                  <a:srgbClr val="FF0000"/>
                </a:solidFill>
              </a:rPr>
              <a:t> extends </a:t>
            </a:r>
            <a:r>
              <a:rPr lang="en-GB" sz="1400" b="1" dirty="0" err="1" smtClean="0">
                <a:solidFill>
                  <a:srgbClr val="FF0000"/>
                </a:solidFill>
              </a:rPr>
              <a:t>GameInfo</a:t>
            </a:r>
            <a:r>
              <a:rPr lang="en-GB" sz="1400" b="1" dirty="0" smtClean="0">
                <a:solidFill>
                  <a:srgbClr val="FF0000"/>
                </a:solidFill>
              </a:rPr>
              <a:t>;</a:t>
            </a:r>
            <a:br>
              <a:rPr lang="en-GB" sz="1400" b="1" dirty="0" smtClean="0">
                <a:solidFill>
                  <a:srgbClr val="FF0000"/>
                </a:solidFill>
              </a:rPr>
            </a:br>
            <a:r>
              <a:rPr lang="en-GB" sz="1400" b="1" dirty="0" smtClean="0">
                <a:solidFill>
                  <a:srgbClr val="FF0000"/>
                </a:solidFill>
              </a:rPr>
              <a:t>event </a:t>
            </a:r>
            <a:r>
              <a:rPr lang="en-GB" sz="1400" b="1" dirty="0" err="1">
                <a:solidFill>
                  <a:srgbClr val="FF0000"/>
                </a:solidFill>
              </a:rPr>
              <a:t>InitGame</a:t>
            </a:r>
            <a:r>
              <a:rPr lang="en-GB" sz="1400" b="1" dirty="0">
                <a:solidFill>
                  <a:srgbClr val="FF0000"/>
                </a:solidFill>
              </a:rPr>
              <a:t>( string Options, out string Error ) </a:t>
            </a:r>
            <a:r>
              <a:rPr lang="en-GB" sz="1400" b="1" dirty="0" smtClean="0">
                <a:solidFill>
                  <a:srgbClr val="FF0000"/>
                </a:solidFill>
              </a:rPr>
              <a:t/>
            </a:r>
            <a:br>
              <a:rPr lang="en-GB" sz="1400" b="1" dirty="0" smtClean="0">
                <a:solidFill>
                  <a:srgbClr val="FF0000"/>
                </a:solidFill>
              </a:rPr>
            </a:br>
            <a:r>
              <a:rPr lang="en-GB" sz="1400" b="1" dirty="0" smtClean="0">
                <a:solidFill>
                  <a:srgbClr val="FF0000"/>
                </a:solidFill>
              </a:rPr>
              <a:t>{</a:t>
            </a:r>
            <a:br>
              <a:rPr lang="en-GB" sz="1400" b="1" dirty="0" smtClean="0">
                <a:solidFill>
                  <a:srgbClr val="FF0000"/>
                </a:solidFill>
              </a:rPr>
            </a:br>
            <a:r>
              <a:rPr lang="en-GB" sz="1400" b="1" dirty="0" smtClean="0">
                <a:solidFill>
                  <a:srgbClr val="FF0000"/>
                </a:solidFill>
              </a:rPr>
              <a:t>         `</a:t>
            </a:r>
            <a:r>
              <a:rPr lang="en-GB" sz="1400" b="1" dirty="0">
                <a:solidFill>
                  <a:srgbClr val="FF0000"/>
                </a:solidFill>
              </a:rPr>
              <a:t>log( "Hello, world!" </a:t>
            </a:r>
            <a:r>
              <a:rPr lang="en-GB" sz="1400" b="1" dirty="0" smtClean="0">
                <a:solidFill>
                  <a:srgbClr val="FF0000"/>
                </a:solidFill>
              </a:rPr>
              <a:t>);</a:t>
            </a:r>
            <a:br>
              <a:rPr lang="en-GB" sz="1400" b="1" dirty="0" smtClean="0">
                <a:solidFill>
                  <a:srgbClr val="FF0000"/>
                </a:solidFill>
              </a:rPr>
            </a:br>
            <a:r>
              <a:rPr lang="en-GB" sz="1400" b="1" dirty="0" smtClean="0">
                <a:solidFill>
                  <a:srgbClr val="FF0000"/>
                </a:solidFill>
              </a:rPr>
              <a:t>} </a:t>
            </a:r>
          </a:p>
          <a:p>
            <a:r>
              <a:rPr lang="en-GB" sz="1400" dirty="0" smtClean="0"/>
              <a:t>What this does is displays the text </a:t>
            </a:r>
            <a:r>
              <a:rPr lang="en-GB" sz="1400" b="1" dirty="0" smtClean="0"/>
              <a:t>Hello World</a:t>
            </a:r>
            <a:r>
              <a:rPr lang="en-GB" sz="1400" dirty="0" smtClean="0"/>
              <a:t> on the screen.</a:t>
            </a:r>
            <a:endParaRPr lang="en-GB" sz="1400" dirty="0"/>
          </a:p>
          <a:p>
            <a:pPr marL="109728" indent="0">
              <a:buNone/>
            </a:pPr>
            <a:endParaRPr lang="en-GB" sz="1400" dirty="0"/>
          </a:p>
        </p:txBody>
      </p:sp>
      <p:sp>
        <p:nvSpPr>
          <p:cNvPr id="17" name="Title 2"/>
          <p:cNvSpPr>
            <a:spLocks noGrp="1"/>
          </p:cNvSpPr>
          <p:nvPr>
            <p:ph type="title"/>
          </p:nvPr>
        </p:nvSpPr>
        <p:spPr>
          <a:xfrm>
            <a:off x="230832" y="116632"/>
            <a:ext cx="8733656" cy="648072"/>
          </a:xfrm>
        </p:spPr>
        <p:txBody>
          <a:bodyPr>
            <a:noAutofit/>
          </a:bodyPr>
          <a:lstStyle/>
          <a:p>
            <a:r>
              <a:rPr lang="en-GB" sz="2200" dirty="0" smtClean="0"/>
              <a:t>P3.5 </a:t>
            </a:r>
            <a:r>
              <a:rPr lang="en-GB" sz="2200" dirty="0"/>
              <a:t>– Understand Software Technologies </a:t>
            </a:r>
            <a:r>
              <a:rPr lang="en-GB" sz="2200" dirty="0" smtClean="0"/>
              <a:t>– Software Scripting</a:t>
            </a:r>
            <a:endParaRPr lang="en-GB" sz="2200" dirty="0"/>
          </a:p>
        </p:txBody>
      </p:sp>
    </p:spTree>
    <p:extLst>
      <p:ext uri="{BB962C8B-B14F-4D97-AF65-F5344CB8AC3E}">
        <p14:creationId xmlns:p14="http://schemas.microsoft.com/office/powerpoint/2010/main" val="5755271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544616"/>
          </a:xfrm>
        </p:spPr>
        <p:txBody>
          <a:bodyPr>
            <a:noAutofit/>
          </a:bodyPr>
          <a:lstStyle/>
          <a:p>
            <a:pPr marL="255588" indent="-255588"/>
            <a:r>
              <a:rPr lang="en-GB" sz="1320" b="1" dirty="0" smtClean="0"/>
              <a:t>Maya </a:t>
            </a:r>
            <a:r>
              <a:rPr lang="en-GB" sz="1320" b="1" dirty="0"/>
              <a:t>Embedded </a:t>
            </a:r>
            <a:r>
              <a:rPr lang="en-GB" sz="1320" b="1" dirty="0" smtClean="0"/>
              <a:t>Language (MEL) </a:t>
            </a:r>
            <a:r>
              <a:rPr lang="en-GB" sz="1320" dirty="0" smtClean="0"/>
              <a:t>- </a:t>
            </a:r>
            <a:r>
              <a:rPr lang="en-GB" sz="1320" dirty="0"/>
              <a:t>is a </a:t>
            </a:r>
            <a:r>
              <a:rPr lang="en-GB" sz="1320" dirty="0" smtClean="0"/>
              <a:t>high level scripting language</a:t>
            </a:r>
            <a:r>
              <a:rPr lang="en-GB" sz="1320" dirty="0"/>
              <a:t>. This means that you can type a Mel command and execute that command as soon as you hit enter. This differs from a compiled language, a compiled language would require you convert your code into commands the computer </a:t>
            </a:r>
            <a:r>
              <a:rPr lang="en-GB" sz="1320" dirty="0" smtClean="0"/>
              <a:t>understands </a:t>
            </a:r>
            <a:r>
              <a:rPr lang="en-GB" sz="1320" dirty="0"/>
              <a:t>such as C. Since Mel is a scripting language, it makes Mel extremely fast to use. Unfortunately, this does not eliminate your having to debug your code. Like any programming language debugging will probably be where you spend the bulk of </a:t>
            </a:r>
            <a:r>
              <a:rPr lang="en-GB" sz="1320" dirty="0" smtClean="0"/>
              <a:t>your time</a:t>
            </a:r>
            <a:r>
              <a:rPr lang="en-GB" sz="1320" dirty="0"/>
              <a:t>. </a:t>
            </a:r>
            <a:endParaRPr lang="en-GB" sz="1320" dirty="0" smtClean="0"/>
          </a:p>
          <a:p>
            <a:pPr marL="255588" indent="-255588"/>
            <a:r>
              <a:rPr lang="en-GB" sz="1320" dirty="0"/>
              <a:t>MEL is a powerful scripting language that can be used to automate many tasks within </a:t>
            </a:r>
            <a:r>
              <a:rPr lang="en-GB" sz="1320" dirty="0" smtClean="0"/>
              <a:t>the Autodesk Maya suite. </a:t>
            </a:r>
            <a:r>
              <a:rPr lang="en-GB" sz="1320" dirty="0"/>
              <a:t>Using MEL, </a:t>
            </a:r>
            <a:r>
              <a:rPr lang="en-GB" sz="1320" dirty="0" smtClean="0"/>
              <a:t>the user </a:t>
            </a:r>
            <a:r>
              <a:rPr lang="en-GB" sz="1320" dirty="0"/>
              <a:t>can create </a:t>
            </a:r>
            <a:r>
              <a:rPr lang="en-GB" sz="1320" dirty="0" smtClean="0"/>
              <a:t>their </a:t>
            </a:r>
            <a:r>
              <a:rPr lang="en-GB" sz="1320" dirty="0"/>
              <a:t>own scripts, which can save </a:t>
            </a:r>
            <a:r>
              <a:rPr lang="en-GB" sz="1320" dirty="0" smtClean="0"/>
              <a:t>them time </a:t>
            </a:r>
            <a:r>
              <a:rPr lang="en-GB" sz="1320" dirty="0"/>
              <a:t>and </a:t>
            </a:r>
            <a:r>
              <a:rPr lang="en-GB" sz="1320" dirty="0" smtClean="0"/>
              <a:t>labour </a:t>
            </a:r>
            <a:r>
              <a:rPr lang="en-GB" sz="1320" dirty="0"/>
              <a:t>and extend the capabilities of Maya. MEL has developed over the years into </a:t>
            </a:r>
            <a:r>
              <a:rPr lang="en-GB" sz="1320" dirty="0" smtClean="0"/>
              <a:t>a powerful </a:t>
            </a:r>
            <a:r>
              <a:rPr lang="en-GB" sz="1320" dirty="0"/>
              <a:t>tool embraced by many artists and technical directors. Much of the tedium of </a:t>
            </a:r>
            <a:r>
              <a:rPr lang="en-GB" sz="1320" dirty="0" smtClean="0"/>
              <a:t>working in </a:t>
            </a:r>
            <a:r>
              <a:rPr lang="en-GB" sz="1320" dirty="0"/>
              <a:t>Maya can be eliminated with just a few simple scripts. Maya users from around the </a:t>
            </a:r>
            <a:r>
              <a:rPr lang="en-GB" sz="1320" dirty="0" smtClean="0"/>
              <a:t>world share </a:t>
            </a:r>
            <a:r>
              <a:rPr lang="en-GB" sz="1320" dirty="0"/>
              <a:t>their MEL scripts online; these scripts can be downloaded and installed as part of </a:t>
            </a:r>
            <a:r>
              <a:rPr lang="en-GB" sz="1320" dirty="0" smtClean="0"/>
              <a:t>Maya, allowing users </a:t>
            </a:r>
            <a:r>
              <a:rPr lang="en-GB" sz="1320" dirty="0"/>
              <a:t>to </a:t>
            </a:r>
            <a:r>
              <a:rPr lang="en-GB" sz="1320" dirty="0" smtClean="0"/>
              <a:t>customise </a:t>
            </a:r>
            <a:r>
              <a:rPr lang="en-GB" sz="1320" dirty="0"/>
              <a:t>your workflow.</a:t>
            </a:r>
          </a:p>
          <a:p>
            <a:pPr marL="269875" indent="-255588"/>
            <a:r>
              <a:rPr lang="en-GB" sz="1320" dirty="0" smtClean="0"/>
              <a:t>For instance creating </a:t>
            </a:r>
            <a:r>
              <a:rPr lang="en-GB" sz="1320" dirty="0"/>
              <a:t>a </a:t>
            </a:r>
            <a:r>
              <a:rPr lang="en-GB" sz="1320" dirty="0" smtClean="0"/>
              <a:t>sphere</a:t>
            </a:r>
            <a:r>
              <a:rPr lang="en-GB" sz="1320" dirty="0"/>
              <a:t> in </a:t>
            </a:r>
            <a:r>
              <a:rPr lang="en-GB" sz="1320" dirty="0" smtClean="0"/>
              <a:t>Maya </a:t>
            </a:r>
            <a:r>
              <a:rPr lang="en-GB" sz="1320" dirty="0"/>
              <a:t>in the script editor</a:t>
            </a:r>
            <a:r>
              <a:rPr lang="en-GB" sz="1320" dirty="0" smtClean="0"/>
              <a:t>. The code in Red is the script:</a:t>
            </a:r>
            <a:endParaRPr lang="en-GB" sz="1320" dirty="0"/>
          </a:p>
          <a:p>
            <a:pPr marL="269875" indent="-255588"/>
            <a:r>
              <a:rPr lang="en-GB" sz="1320" dirty="0"/>
              <a:t>Create a sphere </a:t>
            </a:r>
            <a:br>
              <a:rPr lang="en-GB" sz="1320" dirty="0"/>
            </a:br>
            <a:r>
              <a:rPr lang="en-GB" sz="1320" b="1" dirty="0">
                <a:solidFill>
                  <a:srgbClr val="FF0000"/>
                </a:solidFill>
              </a:rPr>
              <a:t>Create / </a:t>
            </a:r>
            <a:r>
              <a:rPr lang="en-GB" sz="1320" b="1" dirty="0" err="1">
                <a:solidFill>
                  <a:srgbClr val="FF0000"/>
                </a:solidFill>
              </a:rPr>
              <a:t>Nurbs</a:t>
            </a:r>
            <a:r>
              <a:rPr lang="en-GB" sz="1320" b="1" dirty="0">
                <a:solidFill>
                  <a:srgbClr val="FF0000"/>
                </a:solidFill>
              </a:rPr>
              <a:t> Primitives / Sphere</a:t>
            </a:r>
            <a:r>
              <a:rPr lang="en-GB" sz="1320" dirty="0"/>
              <a:t/>
            </a:r>
            <a:br>
              <a:rPr lang="en-GB" sz="1320" dirty="0"/>
            </a:br>
            <a:r>
              <a:rPr lang="en-GB" sz="1320" dirty="0"/>
              <a:t>Open up the script editor </a:t>
            </a:r>
            <a:br>
              <a:rPr lang="en-GB" sz="1320" dirty="0"/>
            </a:br>
            <a:r>
              <a:rPr lang="en-GB" sz="1320" b="1" dirty="0">
                <a:solidFill>
                  <a:srgbClr val="FF0000"/>
                </a:solidFill>
              </a:rPr>
              <a:t>Windows / General Editors / Script </a:t>
            </a:r>
            <a:r>
              <a:rPr lang="en-GB" sz="1320" b="1" dirty="0" smtClean="0">
                <a:solidFill>
                  <a:srgbClr val="FF0000"/>
                </a:solidFill>
              </a:rPr>
              <a:t>Editor</a:t>
            </a:r>
            <a:endParaRPr lang="en-GB" sz="1320" dirty="0" smtClean="0"/>
          </a:p>
          <a:p>
            <a:pPr marL="255588" indent="-255588"/>
            <a:r>
              <a:rPr lang="en-GB" sz="1320" dirty="0" smtClean="0"/>
              <a:t>What </a:t>
            </a:r>
            <a:r>
              <a:rPr lang="en-GB" sz="1320" dirty="0"/>
              <a:t>you should see in the script editor </a:t>
            </a:r>
            <a:r>
              <a:rPr lang="en-GB" sz="1320" dirty="0" smtClean="0"/>
              <a:t>is:</a:t>
            </a:r>
          </a:p>
          <a:p>
            <a:r>
              <a:rPr lang="en-GB" sz="1320" b="1" dirty="0" smtClean="0">
                <a:solidFill>
                  <a:srgbClr val="FF0000"/>
                </a:solidFill>
              </a:rPr>
              <a:t>sphere </a:t>
            </a:r>
            <a:r>
              <a:rPr lang="en-GB" sz="1320" b="1" dirty="0">
                <a:solidFill>
                  <a:srgbClr val="FF0000"/>
                </a:solidFill>
              </a:rPr>
              <a:t>-p 0 0 0 -</a:t>
            </a:r>
            <a:r>
              <a:rPr lang="en-GB" sz="1320" b="1" dirty="0" err="1">
                <a:solidFill>
                  <a:srgbClr val="FF0000"/>
                </a:solidFill>
              </a:rPr>
              <a:t>ax</a:t>
            </a:r>
            <a:r>
              <a:rPr lang="en-GB" sz="1320" b="1" dirty="0">
                <a:solidFill>
                  <a:srgbClr val="FF0000"/>
                </a:solidFill>
              </a:rPr>
              <a:t> 0 1 0 -</a:t>
            </a:r>
            <a:r>
              <a:rPr lang="en-GB" sz="1320" b="1" dirty="0" err="1">
                <a:solidFill>
                  <a:srgbClr val="FF0000"/>
                </a:solidFill>
              </a:rPr>
              <a:t>ssw</a:t>
            </a:r>
            <a:r>
              <a:rPr lang="en-GB" sz="1320" b="1" dirty="0">
                <a:solidFill>
                  <a:srgbClr val="FF0000"/>
                </a:solidFill>
              </a:rPr>
              <a:t> 0 -</a:t>
            </a:r>
            <a:r>
              <a:rPr lang="en-GB" sz="1320" b="1" dirty="0" err="1">
                <a:solidFill>
                  <a:srgbClr val="FF0000"/>
                </a:solidFill>
              </a:rPr>
              <a:t>esw</a:t>
            </a:r>
            <a:r>
              <a:rPr lang="en-GB" sz="1320" b="1" dirty="0">
                <a:solidFill>
                  <a:srgbClr val="FF0000"/>
                </a:solidFill>
              </a:rPr>
              <a:t> 360 -r 1 -d 3 -</a:t>
            </a:r>
            <a:r>
              <a:rPr lang="en-GB" sz="1320" b="1" dirty="0" err="1">
                <a:solidFill>
                  <a:srgbClr val="FF0000"/>
                </a:solidFill>
              </a:rPr>
              <a:t>ut</a:t>
            </a:r>
            <a:r>
              <a:rPr lang="en-GB" sz="1320" b="1" dirty="0">
                <a:solidFill>
                  <a:srgbClr val="FF0000"/>
                </a:solidFill>
              </a:rPr>
              <a:t> 0 -</a:t>
            </a:r>
            <a:r>
              <a:rPr lang="en-GB" sz="1320" b="1" dirty="0" err="1">
                <a:solidFill>
                  <a:srgbClr val="FF0000"/>
                </a:solidFill>
              </a:rPr>
              <a:t>tol</a:t>
            </a:r>
            <a:r>
              <a:rPr lang="en-GB" sz="1320" b="1" dirty="0">
                <a:solidFill>
                  <a:srgbClr val="FF0000"/>
                </a:solidFill>
              </a:rPr>
              <a:t> 0.01 -s 8 -</a:t>
            </a:r>
            <a:r>
              <a:rPr lang="en-GB" sz="1320" b="1" dirty="0" err="1">
                <a:solidFill>
                  <a:srgbClr val="FF0000"/>
                </a:solidFill>
              </a:rPr>
              <a:t>nsp</a:t>
            </a:r>
            <a:r>
              <a:rPr lang="en-GB" sz="1320" b="1" dirty="0">
                <a:solidFill>
                  <a:srgbClr val="FF0000"/>
                </a:solidFill>
              </a:rPr>
              <a:t> 4 -</a:t>
            </a:r>
            <a:r>
              <a:rPr lang="en-GB" sz="1320" b="1" dirty="0" err="1">
                <a:solidFill>
                  <a:srgbClr val="FF0000"/>
                </a:solidFill>
              </a:rPr>
              <a:t>ch</a:t>
            </a:r>
            <a:r>
              <a:rPr lang="en-GB" sz="1320" b="1" dirty="0">
                <a:solidFill>
                  <a:srgbClr val="FF0000"/>
                </a:solidFill>
              </a:rPr>
              <a:t> </a:t>
            </a:r>
            <a:r>
              <a:rPr lang="en-GB" sz="1320" b="1" dirty="0" smtClean="0">
                <a:solidFill>
                  <a:srgbClr val="FF0000"/>
                </a:solidFill>
              </a:rPr>
              <a:t>1;</a:t>
            </a:r>
            <a:br>
              <a:rPr lang="en-GB" sz="1320" b="1" dirty="0" smtClean="0">
                <a:solidFill>
                  <a:srgbClr val="FF0000"/>
                </a:solidFill>
              </a:rPr>
            </a:br>
            <a:r>
              <a:rPr lang="en-GB" sz="1320" b="1" dirty="0" err="1" smtClean="0">
                <a:solidFill>
                  <a:srgbClr val="FF0000"/>
                </a:solidFill>
              </a:rPr>
              <a:t>objectMoveCommand</a:t>
            </a:r>
            <a:r>
              <a:rPr lang="en-GB" sz="1320" b="1" dirty="0">
                <a:solidFill>
                  <a:srgbClr val="FF0000"/>
                </a:solidFill>
              </a:rPr>
              <a:t>; </a:t>
            </a:r>
            <a:r>
              <a:rPr lang="en-GB" sz="1320" dirty="0" smtClean="0"/>
              <a:t/>
            </a:r>
            <a:br>
              <a:rPr lang="en-GB" sz="1320" dirty="0" smtClean="0"/>
            </a:br>
            <a:r>
              <a:rPr lang="en-GB" sz="1320" dirty="0" smtClean="0"/>
              <a:t>We </a:t>
            </a:r>
            <a:r>
              <a:rPr lang="en-GB" sz="1320" dirty="0"/>
              <a:t>see two commands. The first command creates a </a:t>
            </a:r>
            <a:r>
              <a:rPr lang="en-GB" sz="1320" dirty="0" err="1"/>
              <a:t>nurbsSphere</a:t>
            </a:r>
            <a:r>
              <a:rPr lang="en-GB" sz="1320" dirty="0"/>
              <a:t> with some options attached and the second command sets our current tool to the move tool. Let's take the fundamental aspect of this code and type it into the command </a:t>
            </a:r>
            <a:r>
              <a:rPr lang="en-GB" sz="1320" dirty="0" smtClean="0"/>
              <a:t>line. In </a:t>
            </a:r>
            <a:r>
              <a:rPr lang="en-GB" sz="1320" dirty="0"/>
              <a:t>the command line type </a:t>
            </a:r>
            <a:r>
              <a:rPr lang="en-GB" sz="1320" b="1" dirty="0"/>
              <a:t>sphere</a:t>
            </a:r>
            <a:r>
              <a:rPr lang="en-GB" sz="1320" b="1" dirty="0" smtClean="0"/>
              <a:t>; then </a:t>
            </a:r>
            <a:r>
              <a:rPr lang="en-GB" sz="1320" dirty="0" smtClean="0"/>
              <a:t>hit </a:t>
            </a:r>
            <a:r>
              <a:rPr lang="en-GB" sz="1320" b="1" dirty="0"/>
              <a:t>enter</a:t>
            </a:r>
            <a:r>
              <a:rPr lang="en-GB" sz="1320" dirty="0"/>
              <a:t> </a:t>
            </a:r>
            <a:r>
              <a:rPr lang="en-GB" sz="1320" dirty="0" smtClean="0"/>
              <a:t> and you </a:t>
            </a:r>
            <a:r>
              <a:rPr lang="en-GB" sz="1320" dirty="0"/>
              <a:t>should see a </a:t>
            </a:r>
            <a:r>
              <a:rPr lang="en-GB" sz="1320" dirty="0" err="1"/>
              <a:t>nurbs</a:t>
            </a:r>
            <a:r>
              <a:rPr lang="en-GB" sz="1320" dirty="0"/>
              <a:t> Sphere appear on your screen. Open your script editor again. sphere;</a:t>
            </a:r>
            <a:br>
              <a:rPr lang="en-GB" sz="1320" dirty="0"/>
            </a:br>
            <a:r>
              <a:rPr lang="en-GB" sz="1320" b="1" dirty="0">
                <a:solidFill>
                  <a:srgbClr val="FF0000"/>
                </a:solidFill>
              </a:rPr>
              <a:t>// Result: nurbsSphere1 makeNurbSphere1 // </a:t>
            </a:r>
          </a:p>
        </p:txBody>
      </p:sp>
      <p:sp>
        <p:nvSpPr>
          <p:cNvPr id="17" name="Title 2"/>
          <p:cNvSpPr>
            <a:spLocks noGrp="1"/>
          </p:cNvSpPr>
          <p:nvPr>
            <p:ph type="title"/>
          </p:nvPr>
        </p:nvSpPr>
        <p:spPr>
          <a:xfrm>
            <a:off x="230832" y="116632"/>
            <a:ext cx="8733656" cy="648072"/>
          </a:xfrm>
        </p:spPr>
        <p:txBody>
          <a:bodyPr>
            <a:noAutofit/>
          </a:bodyPr>
          <a:lstStyle/>
          <a:p>
            <a:r>
              <a:rPr lang="en-GB" sz="2200" dirty="0" smtClean="0"/>
              <a:t>P3.5 </a:t>
            </a:r>
            <a:r>
              <a:rPr lang="en-GB" sz="2200" dirty="0"/>
              <a:t>– Understand Software Technologies </a:t>
            </a:r>
            <a:r>
              <a:rPr lang="en-GB" sz="2200" dirty="0" smtClean="0"/>
              <a:t>– Software Scripting</a:t>
            </a:r>
            <a:endParaRPr lang="en-GB" sz="2200" dirty="0"/>
          </a:p>
        </p:txBody>
      </p:sp>
    </p:spTree>
    <p:extLst>
      <p:ext uri="{BB962C8B-B14F-4D97-AF65-F5344CB8AC3E}">
        <p14:creationId xmlns:p14="http://schemas.microsoft.com/office/powerpoint/2010/main" val="17082472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5976664" cy="5544616"/>
          </a:xfrm>
        </p:spPr>
        <p:txBody>
          <a:bodyPr>
            <a:noAutofit/>
          </a:bodyPr>
          <a:lstStyle/>
          <a:p>
            <a:pPr marL="273050" indent="-246063"/>
            <a:r>
              <a:rPr lang="en-GB" sz="1500" b="1" dirty="0" smtClean="0"/>
              <a:t>ActionScript</a:t>
            </a:r>
            <a:r>
              <a:rPr lang="en-GB" sz="1500" dirty="0" smtClean="0"/>
              <a:t> - This </a:t>
            </a:r>
            <a:r>
              <a:rPr lang="en-GB" sz="1500" dirty="0"/>
              <a:t>is an object-oriented programming (OOP) language that is designed specifically for Web site </a:t>
            </a:r>
            <a:r>
              <a:rPr lang="en-GB" sz="1500" dirty="0" smtClean="0"/>
              <a:t>animation. </a:t>
            </a:r>
            <a:r>
              <a:rPr lang="en-GB" sz="1500" dirty="0"/>
              <a:t>ActionScript makes it possible for developers to create onscreen environments (such as games, tutorials, and e-commerce applications) that can respond to user input through the keyboard or mouse. ActionScript is an </a:t>
            </a:r>
            <a:r>
              <a:rPr lang="en-GB" sz="1500" i="1" dirty="0"/>
              <a:t>event-based</a:t>
            </a:r>
            <a:r>
              <a:rPr lang="en-GB" sz="1500" dirty="0"/>
              <a:t> language: just as is the case in real life, actions are triggered by events. </a:t>
            </a:r>
            <a:endParaRPr lang="en-GB" sz="1500" dirty="0" smtClean="0"/>
          </a:p>
          <a:p>
            <a:pPr marL="269875" indent="-255588"/>
            <a:r>
              <a:rPr lang="en-GB" sz="1500" dirty="0" smtClean="0"/>
              <a:t>If </a:t>
            </a:r>
            <a:r>
              <a:rPr lang="en-GB" sz="1500" dirty="0"/>
              <a:t>you want to do anything interactive in Flash, you'll need to use ActionScript. It allows you to execute different actions in a movie depending on what a user does or on what frame of the movie is being played.</a:t>
            </a:r>
          </a:p>
          <a:p>
            <a:pPr marL="269875" indent="-255588"/>
            <a:r>
              <a:rPr lang="en-GB" sz="1500" dirty="0"/>
              <a:t>ActionScript looks a lot like JavaScript, which Macromedia </a:t>
            </a:r>
            <a:r>
              <a:rPr lang="en-GB" sz="1500" dirty="0" smtClean="0"/>
              <a:t>did </a:t>
            </a:r>
            <a:r>
              <a:rPr lang="en-GB" sz="1500" dirty="0"/>
              <a:t>on purpose. </a:t>
            </a:r>
            <a:r>
              <a:rPr lang="en-GB" sz="1500" dirty="0" smtClean="0"/>
              <a:t>ActionScript </a:t>
            </a:r>
            <a:r>
              <a:rPr lang="en-GB" sz="1500" dirty="0"/>
              <a:t>in Flash MX is based on the ECMA-262 specification, so if </a:t>
            </a:r>
            <a:r>
              <a:rPr lang="en-GB" sz="1500" dirty="0" smtClean="0"/>
              <a:t>the user has </a:t>
            </a:r>
            <a:r>
              <a:rPr lang="en-GB" sz="1500" dirty="0"/>
              <a:t>used Java-Script before, a lot of ActionScript will look familiar to </a:t>
            </a:r>
            <a:r>
              <a:rPr lang="en-GB" sz="1500" dirty="0" smtClean="0"/>
              <a:t>them.</a:t>
            </a:r>
          </a:p>
          <a:p>
            <a:pPr marL="269875" indent="-255588"/>
            <a:r>
              <a:rPr lang="en-GB" sz="1500" b="1" dirty="0" err="1">
                <a:solidFill>
                  <a:srgbClr val="FF0000"/>
                </a:solidFill>
              </a:rPr>
              <a:t>var</a:t>
            </a:r>
            <a:r>
              <a:rPr lang="en-GB" sz="1500" b="1" dirty="0">
                <a:solidFill>
                  <a:srgbClr val="FF0000"/>
                </a:solidFill>
              </a:rPr>
              <a:t> x = </a:t>
            </a:r>
            <a:r>
              <a:rPr lang="en-GB" sz="1500" b="1" dirty="0" smtClean="0">
                <a:solidFill>
                  <a:srgbClr val="FF0000"/>
                </a:solidFill>
              </a:rPr>
              <a:t>1;</a:t>
            </a:r>
            <a:br>
              <a:rPr lang="en-GB" sz="1500" b="1" dirty="0" smtClean="0">
                <a:solidFill>
                  <a:srgbClr val="FF0000"/>
                </a:solidFill>
              </a:rPr>
            </a:br>
            <a:r>
              <a:rPr lang="en-GB" sz="1500" b="1" dirty="0" smtClean="0">
                <a:solidFill>
                  <a:srgbClr val="FF0000"/>
                </a:solidFill>
              </a:rPr>
              <a:t>while </a:t>
            </a:r>
            <a:r>
              <a:rPr lang="en-GB" sz="1500" b="1" dirty="0">
                <a:solidFill>
                  <a:srgbClr val="FF0000"/>
                </a:solidFill>
              </a:rPr>
              <a:t>(x &lt;= 5</a:t>
            </a:r>
            <a:r>
              <a:rPr lang="en-GB" sz="1500" b="1" dirty="0" smtClean="0">
                <a:solidFill>
                  <a:srgbClr val="FF0000"/>
                </a:solidFill>
              </a:rPr>
              <a:t>) {</a:t>
            </a:r>
            <a:br>
              <a:rPr lang="en-GB" sz="1500" b="1" dirty="0" smtClean="0">
                <a:solidFill>
                  <a:srgbClr val="FF0000"/>
                </a:solidFill>
              </a:rPr>
            </a:br>
            <a:r>
              <a:rPr lang="en-GB" sz="1500" b="1" dirty="0" smtClean="0">
                <a:solidFill>
                  <a:srgbClr val="FF0000"/>
                </a:solidFill>
              </a:rPr>
              <a:t>    trace </a:t>
            </a:r>
            <a:r>
              <a:rPr lang="en-GB" sz="1500" b="1" dirty="0">
                <a:solidFill>
                  <a:srgbClr val="FF0000"/>
                </a:solidFill>
              </a:rPr>
              <a:t>(x</a:t>
            </a:r>
            <a:r>
              <a:rPr lang="en-GB" sz="1500" b="1" dirty="0" smtClean="0">
                <a:solidFill>
                  <a:srgbClr val="FF0000"/>
                </a:solidFill>
              </a:rPr>
              <a:t>);</a:t>
            </a:r>
            <a:br>
              <a:rPr lang="en-GB" sz="1500" b="1" dirty="0" smtClean="0">
                <a:solidFill>
                  <a:srgbClr val="FF0000"/>
                </a:solidFill>
              </a:rPr>
            </a:br>
            <a:r>
              <a:rPr lang="en-GB" sz="1500" b="1" dirty="0" smtClean="0">
                <a:solidFill>
                  <a:srgbClr val="FF0000"/>
                </a:solidFill>
              </a:rPr>
              <a:t>    x </a:t>
            </a:r>
            <a:r>
              <a:rPr lang="en-GB" sz="1500" b="1" dirty="0">
                <a:solidFill>
                  <a:srgbClr val="FF0000"/>
                </a:solidFill>
              </a:rPr>
              <a:t>= x + 1</a:t>
            </a:r>
            <a:r>
              <a:rPr lang="en-GB" sz="1500" b="1" dirty="0" smtClean="0">
                <a:solidFill>
                  <a:srgbClr val="FF0000"/>
                </a:solidFill>
              </a:rPr>
              <a:t>;</a:t>
            </a:r>
            <a:br>
              <a:rPr lang="en-GB" sz="1500" b="1" dirty="0" smtClean="0">
                <a:solidFill>
                  <a:srgbClr val="FF0000"/>
                </a:solidFill>
              </a:rPr>
            </a:br>
            <a:r>
              <a:rPr lang="en-GB" sz="1500" b="1" dirty="0" smtClean="0">
                <a:solidFill>
                  <a:srgbClr val="FF0000"/>
                </a:solidFill>
              </a:rPr>
              <a:t>}</a:t>
            </a:r>
            <a:endParaRPr lang="en-GB" sz="1500" b="1" dirty="0">
              <a:solidFill>
                <a:srgbClr val="FF0000"/>
              </a:solidFill>
            </a:endParaRPr>
          </a:p>
          <a:p>
            <a:pPr marL="273050" indent="-246063"/>
            <a:r>
              <a:rPr lang="en-GB" sz="1500" dirty="0" smtClean="0"/>
              <a:t>This code count up to 5 and then stops at 5.</a:t>
            </a:r>
            <a:endParaRPr lang="en-GB" sz="1500" dirty="0"/>
          </a:p>
        </p:txBody>
      </p:sp>
      <p:sp>
        <p:nvSpPr>
          <p:cNvPr id="17" name="Title 2"/>
          <p:cNvSpPr>
            <a:spLocks noGrp="1"/>
          </p:cNvSpPr>
          <p:nvPr>
            <p:ph type="title"/>
          </p:nvPr>
        </p:nvSpPr>
        <p:spPr>
          <a:xfrm>
            <a:off x="230832" y="116632"/>
            <a:ext cx="8733656" cy="648072"/>
          </a:xfrm>
        </p:spPr>
        <p:txBody>
          <a:bodyPr>
            <a:noAutofit/>
          </a:bodyPr>
          <a:lstStyle/>
          <a:p>
            <a:r>
              <a:rPr lang="en-GB" sz="2200" dirty="0" smtClean="0"/>
              <a:t>P3.5 </a:t>
            </a:r>
            <a:r>
              <a:rPr lang="en-GB" sz="2200" dirty="0"/>
              <a:t>– Understand Software Technologies </a:t>
            </a:r>
            <a:r>
              <a:rPr lang="en-GB" sz="2200" dirty="0" smtClean="0"/>
              <a:t>– Software Scripting</a:t>
            </a:r>
            <a:endParaRPr lang="en-GB" sz="2200" dirty="0"/>
          </a:p>
        </p:txBody>
      </p:sp>
      <p:pic>
        <p:nvPicPr>
          <p:cNvPr id="1026" name="Picture 2" descr="https://encrypted-tbn2.gstatic.com/images?q=tbn:ANd9GcRODSNkCsXdDfDyVfp2XJ2ndklyW8MAgoIe9GOR0ms0f2HxHRf19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4152" y="836712"/>
            <a:ext cx="2760307" cy="165618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8" name="Picture 4" descr="http://djdesignerlab.com/wp-content/uploads/2010/march/flash_actionscript_tutorials/flash_actionscript_tutorials_11.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62092" y="2636913"/>
            <a:ext cx="2795861" cy="194421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30" name="Picture 6" descr="http://flashcs.ru/images/stories/images/advanced_3d_carousel.pn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64583" y="4793491"/>
            <a:ext cx="2809875" cy="16598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88203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6336704" cy="5328592"/>
          </a:xfrm>
        </p:spPr>
        <p:txBody>
          <a:bodyPr>
            <a:noAutofit/>
          </a:bodyPr>
          <a:lstStyle/>
          <a:p>
            <a:pPr marL="255588" indent="-255588"/>
            <a:r>
              <a:rPr lang="en-GB" sz="1300" b="1" dirty="0" smtClean="0"/>
              <a:t>JavaScript – </a:t>
            </a:r>
            <a:r>
              <a:rPr lang="en-GB" sz="1300" dirty="0"/>
              <a:t>JavaScript is a programming </a:t>
            </a:r>
            <a:r>
              <a:rPr lang="en-GB" sz="1300" dirty="0" smtClean="0"/>
              <a:t>and scripting language </a:t>
            </a:r>
            <a:r>
              <a:rPr lang="en-GB" sz="1300" dirty="0"/>
              <a:t>used to make web pages interactive. It runs on your visitor's computer and doesn't require constant downloads from your website. JavaScript is often used to create polls and </a:t>
            </a:r>
            <a:r>
              <a:rPr lang="en-GB" sz="1300" dirty="0" smtClean="0"/>
              <a:t>quizzes, marquee text or behaviours of objects on Websites like rollover images or galleries.</a:t>
            </a:r>
          </a:p>
          <a:p>
            <a:pPr marL="255588" indent="-255588"/>
            <a:r>
              <a:rPr lang="en-GB" sz="1300" dirty="0"/>
              <a:t>JavaScript support is built right into all the major web browsers, including Internet Explorer, </a:t>
            </a:r>
            <a:r>
              <a:rPr lang="en-GB" sz="1300" dirty="0" smtClean="0"/>
              <a:t>Firefox, Chrome </a:t>
            </a:r>
            <a:r>
              <a:rPr lang="en-GB" sz="1300" dirty="0"/>
              <a:t>and </a:t>
            </a:r>
            <a:r>
              <a:rPr lang="en-GB" sz="1300" dirty="0" smtClean="0"/>
              <a:t>Safari</a:t>
            </a:r>
            <a:r>
              <a:rPr lang="en-GB" sz="1300" dirty="0"/>
              <a:t>. Provided that the visitors to your site are using web browsers that support JavaScript (most do) and have JavaScript enabled (it is by default), then your JavaScript will run when they visit the page.</a:t>
            </a:r>
          </a:p>
          <a:p>
            <a:pPr marL="255588" indent="-255588"/>
            <a:r>
              <a:rPr lang="en-GB" sz="1300" dirty="0" smtClean="0"/>
              <a:t>There </a:t>
            </a:r>
            <a:r>
              <a:rPr lang="en-GB" sz="1300" dirty="0"/>
              <a:t>are plenty of pre-written </a:t>
            </a:r>
            <a:r>
              <a:rPr lang="en-GB" sz="1300" dirty="0" err="1"/>
              <a:t>JavaScripts</a:t>
            </a:r>
            <a:r>
              <a:rPr lang="en-GB" sz="1300" dirty="0"/>
              <a:t> that people have made available for </a:t>
            </a:r>
            <a:r>
              <a:rPr lang="en-GB" sz="1300" dirty="0" smtClean="0"/>
              <a:t>users </a:t>
            </a:r>
            <a:r>
              <a:rPr lang="en-GB" sz="1300" dirty="0"/>
              <a:t>to plug straight into </a:t>
            </a:r>
            <a:r>
              <a:rPr lang="en-GB" sz="1300" dirty="0" smtClean="0"/>
              <a:t>their </a:t>
            </a:r>
            <a:r>
              <a:rPr lang="en-GB" sz="1300" dirty="0"/>
              <a:t>web page. All </a:t>
            </a:r>
            <a:r>
              <a:rPr lang="en-GB" sz="1300" dirty="0" smtClean="0"/>
              <a:t>they </a:t>
            </a:r>
            <a:r>
              <a:rPr lang="en-GB" sz="1300" dirty="0"/>
              <a:t>need to know to be able to use such scripts is how to paste the supplied code into the required places in your web page.</a:t>
            </a:r>
          </a:p>
          <a:p>
            <a:pPr marL="255588" indent="-255588"/>
            <a:r>
              <a:rPr lang="en-GB" sz="1300" dirty="0" smtClean="0"/>
              <a:t>JavaScript </a:t>
            </a:r>
            <a:r>
              <a:rPr lang="en-GB" sz="1300" dirty="0"/>
              <a:t>is an interpreted language, so no special program is required to create usable code. Any plain text editor such as Notepad (one of the Accessories that comes in Windows) is quite satisfactory for being able to write JavaScript. That said, an editor that </a:t>
            </a:r>
            <a:r>
              <a:rPr lang="en-GB" sz="1300" dirty="0" smtClean="0"/>
              <a:t>colourises </a:t>
            </a:r>
            <a:r>
              <a:rPr lang="en-GB" sz="1300" dirty="0"/>
              <a:t>the code to make it easier to see what is what makes it easier to find your mistakes. </a:t>
            </a:r>
            <a:r>
              <a:rPr lang="en-GB" sz="1300" dirty="0" smtClean="0"/>
              <a:t> An example below </a:t>
            </a:r>
            <a:r>
              <a:rPr lang="en-GB" sz="1300" dirty="0"/>
              <a:t>just shows the titles.</a:t>
            </a:r>
          </a:p>
          <a:p>
            <a:pPr marL="255588" indent="-255588"/>
            <a:r>
              <a:rPr lang="en-GB" sz="1300" b="1" dirty="0" err="1" smtClean="0">
                <a:solidFill>
                  <a:srgbClr val="FF0000"/>
                </a:solidFill>
              </a:rPr>
              <a:t>document.write</a:t>
            </a:r>
            <a:r>
              <a:rPr lang="en-GB" sz="1300" b="1" dirty="0">
                <a:solidFill>
                  <a:srgbClr val="FF0000"/>
                </a:solidFill>
              </a:rPr>
              <a:t>("&lt;h1&gt;This is a heading&lt;/h1&gt;");</a:t>
            </a:r>
            <a:br>
              <a:rPr lang="en-GB" sz="1300" b="1" dirty="0">
                <a:solidFill>
                  <a:srgbClr val="FF0000"/>
                </a:solidFill>
              </a:rPr>
            </a:br>
            <a:r>
              <a:rPr lang="en-GB" sz="1300" b="1" dirty="0" err="1">
                <a:solidFill>
                  <a:srgbClr val="FF0000"/>
                </a:solidFill>
              </a:rPr>
              <a:t>document.write</a:t>
            </a:r>
            <a:r>
              <a:rPr lang="en-GB" sz="1300" b="1" dirty="0">
                <a:solidFill>
                  <a:srgbClr val="FF0000"/>
                </a:solidFill>
              </a:rPr>
              <a:t>("&lt;p&gt;This is a paragraph&lt;/p</a:t>
            </a:r>
            <a:r>
              <a:rPr lang="en-GB" sz="1300" b="1" dirty="0" smtClean="0">
                <a:solidFill>
                  <a:srgbClr val="FF0000"/>
                </a:solidFill>
              </a:rPr>
              <a:t>&gt;");</a:t>
            </a:r>
          </a:p>
          <a:p>
            <a:pPr marL="0" indent="0">
              <a:buNone/>
            </a:pPr>
            <a:r>
              <a:rPr lang="en-GB" sz="1300" b="1" dirty="0" smtClean="0"/>
              <a:t>P3.5 </a:t>
            </a:r>
            <a:r>
              <a:rPr lang="en-GB" sz="1300" b="1" dirty="0"/>
              <a:t>– Task </a:t>
            </a:r>
            <a:r>
              <a:rPr lang="en-GB" sz="1300" b="1" dirty="0" smtClean="0"/>
              <a:t>5 </a:t>
            </a:r>
            <a:r>
              <a:rPr lang="en-GB" sz="1300" b="1" dirty="0"/>
              <a:t>– </a:t>
            </a:r>
            <a:r>
              <a:rPr lang="en-GB" sz="1300" dirty="0"/>
              <a:t>Research and Describe with shown examples of how </a:t>
            </a:r>
            <a:r>
              <a:rPr lang="en-GB" sz="1300" b="1" dirty="0" smtClean="0"/>
              <a:t>Scripting </a:t>
            </a:r>
            <a:r>
              <a:rPr lang="en-GB" sz="1300" b="1" dirty="0"/>
              <a:t>Languages</a:t>
            </a:r>
            <a:r>
              <a:rPr lang="en-GB" sz="1300" dirty="0"/>
              <a:t> </a:t>
            </a:r>
            <a:r>
              <a:rPr lang="en-GB" sz="1300" dirty="0" smtClean="0"/>
              <a:t>are used and how they </a:t>
            </a:r>
            <a:r>
              <a:rPr lang="en-GB" sz="1300" dirty="0"/>
              <a:t>can have an impact on game and App creation using appropriate use of subject terminology.</a:t>
            </a:r>
          </a:p>
          <a:p>
            <a:pPr marL="255588" indent="-255588"/>
            <a:endParaRPr lang="en-GB" sz="1300" b="1" dirty="0">
              <a:solidFill>
                <a:srgbClr val="FF0000"/>
              </a:solidFill>
            </a:endParaRPr>
          </a:p>
        </p:txBody>
      </p:sp>
      <p:sp>
        <p:nvSpPr>
          <p:cNvPr id="17" name="Title 2"/>
          <p:cNvSpPr>
            <a:spLocks noGrp="1"/>
          </p:cNvSpPr>
          <p:nvPr>
            <p:ph type="title"/>
          </p:nvPr>
        </p:nvSpPr>
        <p:spPr>
          <a:xfrm>
            <a:off x="230832" y="116632"/>
            <a:ext cx="8733656" cy="648072"/>
          </a:xfrm>
        </p:spPr>
        <p:txBody>
          <a:bodyPr>
            <a:noAutofit/>
          </a:bodyPr>
          <a:lstStyle/>
          <a:p>
            <a:r>
              <a:rPr lang="en-GB" sz="2200" dirty="0" smtClean="0"/>
              <a:t>P3.5 </a:t>
            </a:r>
            <a:r>
              <a:rPr lang="en-GB" sz="2200" dirty="0"/>
              <a:t>– Understand Software Technologies </a:t>
            </a:r>
            <a:r>
              <a:rPr lang="en-GB" sz="2200" dirty="0" smtClean="0"/>
              <a:t>– Software Scripting</a:t>
            </a:r>
            <a:endParaRPr lang="en-GB" sz="2200" dirty="0"/>
          </a:p>
        </p:txBody>
      </p:sp>
      <p:pic>
        <p:nvPicPr>
          <p:cNvPr id="2050" name="Picture 2" descr="http://www.ladyada.net/images/eshield/webservercolorpic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0232" y="692697"/>
            <a:ext cx="2316908" cy="17445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2" name="Picture 4" descr="http://cdn.instructables.com/F2Y/32KX/HJZ856IF/F2Y32KXHJZ856IF.LARGE.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0232" y="2636913"/>
            <a:ext cx="2316908" cy="12077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4" name="Picture 6" descr="http://www.roseindia.net/java/pass-value-example/pass-html-javascript.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0232" y="4077073"/>
            <a:ext cx="2316908" cy="167129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aphicFrame>
        <p:nvGraphicFramePr>
          <p:cNvPr id="7" name="Table 6"/>
          <p:cNvGraphicFramePr>
            <a:graphicFrameLocks noGrp="1"/>
          </p:cNvGraphicFramePr>
          <p:nvPr>
            <p:extLst>
              <p:ext uri="{D42A27DB-BD31-4B8C-83A1-F6EECF244321}">
                <p14:modId xmlns:p14="http://schemas.microsoft.com/office/powerpoint/2010/main" val="1197906273"/>
              </p:ext>
            </p:extLst>
          </p:nvPr>
        </p:nvGraphicFramePr>
        <p:xfrm>
          <a:off x="395536" y="6093296"/>
          <a:ext cx="8424936" cy="304800"/>
        </p:xfrm>
        <a:graphic>
          <a:graphicData uri="http://schemas.openxmlformats.org/drawingml/2006/table">
            <a:tbl>
              <a:tblPr firstRow="1" bandRow="1">
                <a:tableStyleId>{5C22544A-7EE6-4342-B048-85BDC9FD1C3A}</a:tableStyleId>
              </a:tblPr>
              <a:tblGrid>
                <a:gridCol w="2106234"/>
                <a:gridCol w="2106234"/>
                <a:gridCol w="2106234"/>
                <a:gridCol w="2106234"/>
              </a:tblGrid>
              <a:tr h="144016">
                <a:tc>
                  <a:txBody>
                    <a:bodyPr/>
                    <a:lstStyle/>
                    <a:p>
                      <a:pPr algn="ctr"/>
                      <a:r>
                        <a:rPr lang="en-GB" sz="1400" dirty="0" smtClean="0"/>
                        <a:t>Unreal Scripting</a:t>
                      </a:r>
                      <a:endParaRPr lang="en-GB" sz="1400" dirty="0"/>
                    </a:p>
                  </a:txBody>
                  <a:tcPr/>
                </a:tc>
                <a:tc>
                  <a:txBody>
                    <a:bodyPr/>
                    <a:lstStyle/>
                    <a:p>
                      <a:pPr algn="ctr"/>
                      <a:r>
                        <a:rPr lang="en-GB" sz="1400" dirty="0" smtClean="0"/>
                        <a:t>MEL Scripting</a:t>
                      </a:r>
                      <a:endParaRPr lang="en-GB" sz="1400" dirty="0"/>
                    </a:p>
                  </a:txBody>
                  <a:tcPr/>
                </a:tc>
                <a:tc>
                  <a:txBody>
                    <a:bodyPr/>
                    <a:lstStyle/>
                    <a:p>
                      <a:pPr algn="ctr"/>
                      <a:r>
                        <a:rPr lang="en-GB" sz="1400" dirty="0" smtClean="0"/>
                        <a:t>Action Script</a:t>
                      </a:r>
                      <a:endParaRPr lang="en-GB" sz="1400" dirty="0"/>
                    </a:p>
                  </a:txBody>
                  <a:tcPr/>
                </a:tc>
                <a:tc>
                  <a:txBody>
                    <a:bodyPr/>
                    <a:lstStyle/>
                    <a:p>
                      <a:pPr algn="ctr"/>
                      <a:r>
                        <a:rPr lang="en-GB" sz="1400" dirty="0" smtClean="0"/>
                        <a:t>Javascript</a:t>
                      </a:r>
                      <a:endParaRPr lang="en-GB" sz="1400" dirty="0"/>
                    </a:p>
                  </a:txBody>
                  <a:tcPr/>
                </a:tc>
              </a:tr>
            </a:tbl>
          </a:graphicData>
        </a:graphic>
      </p:graphicFrame>
    </p:spTree>
    <p:extLst>
      <p:ext uri="{BB962C8B-B14F-4D97-AF65-F5344CB8AC3E}">
        <p14:creationId xmlns:p14="http://schemas.microsoft.com/office/powerpoint/2010/main" val="13305716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688632"/>
          </a:xfrm>
        </p:spPr>
        <p:txBody>
          <a:bodyPr>
            <a:noAutofit/>
          </a:bodyPr>
          <a:lstStyle/>
          <a:p>
            <a:pPr marL="268288" indent="-255588"/>
            <a:r>
              <a:rPr lang="en-GB" sz="1500" dirty="0" smtClean="0"/>
              <a:t>Application Programming Interface (API’s) - API’s are the modules used within programs to make them more integrated - a </a:t>
            </a:r>
            <a:r>
              <a:rPr lang="en-GB" sz="1500" dirty="0"/>
              <a:t>set of programming instructions and standards for accessing a Web-based software </a:t>
            </a:r>
            <a:r>
              <a:rPr lang="en-GB" sz="1500" dirty="0" smtClean="0"/>
              <a:t>application. </a:t>
            </a:r>
            <a:r>
              <a:rPr lang="en-GB" sz="1500" dirty="0"/>
              <a:t>A software company releases its API to the public so that other software developers can design products that are powered by its service.</a:t>
            </a:r>
          </a:p>
          <a:p>
            <a:pPr marL="268288" indent="-255588"/>
            <a:r>
              <a:rPr lang="en-GB" sz="1500" dirty="0"/>
              <a:t>For example, Amazon.com released its API so that Web site developers could more easily access Amazon's product </a:t>
            </a:r>
            <a:r>
              <a:rPr lang="en-GB" sz="1500" dirty="0" smtClean="0"/>
              <a:t>information like Google, </a:t>
            </a:r>
            <a:r>
              <a:rPr lang="en-GB" sz="1500" dirty="0" err="1" smtClean="0"/>
              <a:t>GoCompare</a:t>
            </a:r>
            <a:r>
              <a:rPr lang="en-GB" sz="1500" dirty="0" smtClean="0"/>
              <a:t> and </a:t>
            </a:r>
            <a:r>
              <a:rPr lang="en-GB" sz="1500" dirty="0" err="1" smtClean="0"/>
              <a:t>Ebay</a:t>
            </a:r>
            <a:r>
              <a:rPr lang="en-GB" sz="1500" dirty="0" smtClean="0"/>
              <a:t>. </a:t>
            </a:r>
            <a:r>
              <a:rPr lang="en-GB" sz="1500" dirty="0"/>
              <a:t>Using the Amazon API, a third party Web site can post direct links to Amazon products with updated prices and an option to "buy now."</a:t>
            </a:r>
          </a:p>
          <a:p>
            <a:pPr marL="268288" indent="-255588"/>
            <a:r>
              <a:rPr lang="en-GB" sz="1500" dirty="0"/>
              <a:t>An API is a software-to-software interface, not a user interface. With APIs, applications talk to each other without any user knowledge or intervention. When you buy movie tickets online and enter your credit card information, the movie ticket Web site uses an API to send your credit card information to a remote application that verifies whether your information is correct. Once payment is confirmed, the remote application sends a response back to the movie ticket Web site saying it's OK to issue the tickets.</a:t>
            </a:r>
          </a:p>
          <a:p>
            <a:pPr marL="268288" indent="-255588"/>
            <a:r>
              <a:rPr lang="en-GB" sz="1500" dirty="0"/>
              <a:t>As a user, you only see one </a:t>
            </a:r>
            <a:r>
              <a:rPr lang="en-GB" sz="1500" dirty="0" smtClean="0"/>
              <a:t>interface, the </a:t>
            </a:r>
            <a:r>
              <a:rPr lang="en-GB" sz="1500" dirty="0"/>
              <a:t>movie ticket Web </a:t>
            </a:r>
            <a:r>
              <a:rPr lang="en-GB" sz="1500" dirty="0" smtClean="0"/>
              <a:t>site, </a:t>
            </a:r>
            <a:r>
              <a:rPr lang="en-GB" sz="1500" dirty="0"/>
              <a:t>but behind the scenes, many applications are working together using APIs. This type of integration is called </a:t>
            </a:r>
            <a:r>
              <a:rPr lang="en-GB" sz="1500" b="1" dirty="0"/>
              <a:t>seamless</a:t>
            </a:r>
            <a:r>
              <a:rPr lang="en-GB" sz="1500" dirty="0"/>
              <a:t>, since the user never notices when software functions are handed from one application to </a:t>
            </a:r>
            <a:r>
              <a:rPr lang="en-GB" sz="1500" dirty="0" smtClean="0"/>
              <a:t>another.</a:t>
            </a:r>
          </a:p>
          <a:p>
            <a:pPr marL="268288" indent="-255588"/>
            <a:r>
              <a:rPr lang="en-GB" sz="1500" dirty="0" smtClean="0"/>
              <a:t>An </a:t>
            </a:r>
            <a:r>
              <a:rPr lang="en-GB" sz="1500" dirty="0"/>
              <a:t>API resembles Software as a Service (</a:t>
            </a:r>
            <a:r>
              <a:rPr lang="en-GB" sz="1500" dirty="0" err="1"/>
              <a:t>SaaS</a:t>
            </a:r>
            <a:r>
              <a:rPr lang="en-GB" sz="1500" dirty="0"/>
              <a:t>), since software developers don't have to start from scratch every time they write a program. Instead of building one core application that tries to do </a:t>
            </a:r>
            <a:r>
              <a:rPr lang="en-GB" sz="1500" dirty="0" smtClean="0"/>
              <a:t>everything, </a:t>
            </a:r>
            <a:r>
              <a:rPr lang="en-GB" sz="1500" dirty="0"/>
              <a:t>e-mail, billing, tracking, </a:t>
            </a:r>
            <a:r>
              <a:rPr lang="en-GB" sz="1500" dirty="0" smtClean="0"/>
              <a:t>etc., </a:t>
            </a:r>
            <a:r>
              <a:rPr lang="en-GB" sz="1500" dirty="0"/>
              <a:t>the same application can contract out certain responsibilities to remote software that does it better</a:t>
            </a:r>
            <a:r>
              <a:rPr lang="en-GB" sz="1500" dirty="0" smtClean="0"/>
              <a:t>.­</a:t>
            </a:r>
            <a:endParaRPr lang="en-GB" sz="1500" dirty="0"/>
          </a:p>
        </p:txBody>
      </p:sp>
      <p:sp>
        <p:nvSpPr>
          <p:cNvPr id="17" name="Title 2"/>
          <p:cNvSpPr>
            <a:spLocks noGrp="1"/>
          </p:cNvSpPr>
          <p:nvPr>
            <p:ph type="title"/>
          </p:nvPr>
        </p:nvSpPr>
        <p:spPr>
          <a:xfrm>
            <a:off x="230832" y="116632"/>
            <a:ext cx="8733656" cy="504056"/>
          </a:xfrm>
        </p:spPr>
        <p:txBody>
          <a:bodyPr>
            <a:noAutofit/>
          </a:bodyPr>
          <a:lstStyle/>
          <a:p>
            <a:r>
              <a:rPr lang="en-GB" sz="2000" dirty="0" smtClean="0"/>
              <a:t>P3.6 </a:t>
            </a:r>
            <a:r>
              <a:rPr lang="en-GB" sz="2000" dirty="0"/>
              <a:t>– Understand Software Technologies </a:t>
            </a:r>
            <a:r>
              <a:rPr lang="en-GB" sz="2000" dirty="0" smtClean="0"/>
              <a:t>Sound and graphic API’s</a:t>
            </a:r>
            <a:endParaRPr lang="en-GB" sz="2000" dirty="0"/>
          </a:p>
        </p:txBody>
      </p:sp>
    </p:spTree>
    <p:extLst>
      <p:ext uri="{BB962C8B-B14F-4D97-AF65-F5344CB8AC3E}">
        <p14:creationId xmlns:p14="http://schemas.microsoft.com/office/powerpoint/2010/main" val="30759748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5832648" cy="5832648"/>
          </a:xfrm>
        </p:spPr>
        <p:txBody>
          <a:bodyPr>
            <a:noAutofit/>
          </a:bodyPr>
          <a:lstStyle/>
          <a:p>
            <a:r>
              <a:rPr lang="en-GB" sz="1400" dirty="0" smtClean="0"/>
              <a:t>Let's </a:t>
            </a:r>
            <a:r>
              <a:rPr lang="en-GB" sz="1400" dirty="0"/>
              <a:t>use the same example of Web conferencing from before. Web conferencing is </a:t>
            </a:r>
            <a:r>
              <a:rPr lang="en-GB" sz="1400" dirty="0" err="1"/>
              <a:t>SaaS</a:t>
            </a:r>
            <a:r>
              <a:rPr lang="en-GB" sz="1400" dirty="0"/>
              <a:t> since it can be accessed on-demand using nothing but a Web site. With a conferencing API, that same on-demand service can be integrated into another Web-based software application, like an instant messaging program or a Web calendar.</a:t>
            </a:r>
          </a:p>
          <a:p>
            <a:r>
              <a:rPr lang="en-GB" sz="1400" dirty="0" smtClean="0"/>
              <a:t>Versions of this we are used to include</a:t>
            </a:r>
            <a:r>
              <a:rPr lang="en-GB" sz="1400" dirty="0"/>
              <a:t> </a:t>
            </a:r>
            <a:r>
              <a:rPr lang="en-GB" sz="1400" dirty="0" smtClean="0"/>
              <a:t>OpenGL </a:t>
            </a:r>
            <a:r>
              <a:rPr lang="en-GB" sz="1400" dirty="0"/>
              <a:t>ES, </a:t>
            </a:r>
            <a:r>
              <a:rPr lang="en-GB" sz="1400" dirty="0" smtClean="0"/>
              <a:t>DirectX and </a:t>
            </a:r>
            <a:r>
              <a:rPr lang="en-GB" sz="1400" dirty="0"/>
              <a:t>Java/ Java </a:t>
            </a:r>
            <a:r>
              <a:rPr lang="en-GB" sz="1400" dirty="0" smtClean="0"/>
              <a:t>SE.</a:t>
            </a:r>
            <a:endParaRPr lang="en-GB" sz="1400" dirty="0"/>
          </a:p>
          <a:p>
            <a:r>
              <a:rPr lang="en-GB" sz="1400" b="1" dirty="0" smtClean="0"/>
              <a:t>OpenGL</a:t>
            </a:r>
            <a:r>
              <a:rPr lang="en-GB" sz="1400" dirty="0" smtClean="0"/>
              <a:t> is an API supplied by Games companies that makes games run faster, work better and display better on the screen. Originally used in games like Quake and Unreal, it meant those people without the quality of cards necessary could run in higher resolution because the OpenGL files were supplied.</a:t>
            </a:r>
          </a:p>
          <a:p>
            <a:r>
              <a:rPr lang="en-GB" sz="1400" b="1" dirty="0" smtClean="0"/>
              <a:t>OpenGL </a:t>
            </a:r>
            <a:r>
              <a:rPr lang="en-GB" sz="1400" b="1" dirty="0"/>
              <a:t>ES</a:t>
            </a:r>
            <a:r>
              <a:rPr lang="en-GB" sz="1400" dirty="0"/>
              <a:t> is a royalty-free, cross-platform API for full-function 2D and 3D graphics on embedded </a:t>
            </a:r>
            <a:r>
              <a:rPr lang="en-GB" sz="1400" dirty="0" smtClean="0"/>
              <a:t>systems </a:t>
            </a:r>
            <a:r>
              <a:rPr lang="en-GB" sz="1400" dirty="0"/>
              <a:t>including consoles, phones, appliances and vehicles. It consists of </a:t>
            </a:r>
            <a:r>
              <a:rPr lang="en-GB" sz="1400" dirty="0" smtClean="0"/>
              <a:t>subsets </a:t>
            </a:r>
            <a:r>
              <a:rPr lang="en-GB" sz="1400" dirty="0"/>
              <a:t>of desktop OpenGL, creating a flexible and powerful low-level interface between software and graphics acceleration. OpenGL ES includes profiles for floating-point and fixed-point </a:t>
            </a:r>
            <a:r>
              <a:rPr lang="en-GB" sz="1400" dirty="0" smtClean="0"/>
              <a:t>systems. </a:t>
            </a:r>
            <a:r>
              <a:rPr lang="en-GB" sz="1400" dirty="0"/>
              <a:t>OpenGL ES 1.X is for fixed function hardware and offers acceleration, image quality and performance. OpenGL ES 2.X enables full programmable 3D graphics. OpenGL SC is tuned for the safety critical market</a:t>
            </a:r>
            <a:r>
              <a:rPr lang="en-GB" sz="1400" dirty="0" smtClean="0"/>
              <a:t>.</a:t>
            </a:r>
          </a:p>
        </p:txBody>
      </p:sp>
      <p:sp>
        <p:nvSpPr>
          <p:cNvPr id="17" name="Title 2"/>
          <p:cNvSpPr>
            <a:spLocks noGrp="1"/>
          </p:cNvSpPr>
          <p:nvPr>
            <p:ph type="title"/>
          </p:nvPr>
        </p:nvSpPr>
        <p:spPr>
          <a:xfrm>
            <a:off x="230832" y="44624"/>
            <a:ext cx="8733656" cy="504056"/>
          </a:xfrm>
        </p:spPr>
        <p:txBody>
          <a:bodyPr>
            <a:noAutofit/>
          </a:bodyPr>
          <a:lstStyle/>
          <a:p>
            <a:r>
              <a:rPr lang="en-GB" sz="2000" dirty="0" smtClean="0"/>
              <a:t>P3.6 </a:t>
            </a:r>
            <a:r>
              <a:rPr lang="en-GB" sz="2000" dirty="0"/>
              <a:t>– Understand Software Technologies </a:t>
            </a:r>
            <a:r>
              <a:rPr lang="en-GB" sz="2000" dirty="0" smtClean="0"/>
              <a:t>Sound and graphic API’s</a:t>
            </a:r>
            <a:endParaRPr lang="en-GB" sz="2000" dirty="0"/>
          </a:p>
        </p:txBody>
      </p:sp>
      <p:pic>
        <p:nvPicPr>
          <p:cNvPr id="3074" name="Picture 2" descr="https://encrypted-tbn1.gstatic.com/images?q=tbn:ANd9GcSOxvDo84Byxt0xk1ke6DkVbWovRbHzBXVi1QsuCGh9xog3Ek8P">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6012158" y="620688"/>
            <a:ext cx="2974851" cy="144746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76" name="Picture 4" descr="http://gamesfromwithin.com/wp-content/uploads/2011/12/multisample.pn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2158" y="2276872"/>
            <a:ext cx="2974851" cy="204311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78" name="Picture 6" descr="http://modmyi.com/attachments/forums/native-iphone-ipod-touch-app-launches/473155d1286200311-retinasizer-upscales-your-opengl-games-pes_hd.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12158" y="4509120"/>
            <a:ext cx="2974851" cy="198323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52666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688632"/>
          </a:xfrm>
        </p:spPr>
        <p:txBody>
          <a:bodyPr>
            <a:noAutofit/>
          </a:bodyPr>
          <a:lstStyle/>
          <a:p>
            <a:r>
              <a:rPr lang="en-GB" sz="1400" b="1" dirty="0" smtClean="0"/>
              <a:t>DirectX and Direct Suite </a:t>
            </a:r>
            <a:r>
              <a:rPr lang="en-GB" sz="1400" dirty="0" smtClean="0"/>
              <a:t>- </a:t>
            </a:r>
            <a:r>
              <a:rPr lang="en-GB" sz="1400" dirty="0"/>
              <a:t>enhances the multimedia capabilities of your </a:t>
            </a:r>
            <a:r>
              <a:rPr lang="en-GB" sz="1400" dirty="0" smtClean="0"/>
              <a:t>computer and provides </a:t>
            </a:r>
            <a:r>
              <a:rPr lang="en-GB" sz="1400" dirty="0"/>
              <a:t>access to the capabilities of your display and audio cards, which enables programs to provide realistic </a:t>
            </a:r>
            <a:r>
              <a:rPr lang="en-GB" sz="1400" dirty="0" smtClean="0"/>
              <a:t>3D </a:t>
            </a:r>
            <a:r>
              <a:rPr lang="en-GB" sz="1400" dirty="0"/>
              <a:t>graphics and immersive music and audio effects. DirectX is a set of low-level </a:t>
            </a:r>
            <a:r>
              <a:rPr lang="en-GB" sz="1400" dirty="0" smtClean="0"/>
              <a:t>APIs </a:t>
            </a:r>
            <a:r>
              <a:rPr lang="en-GB" sz="1400" dirty="0"/>
              <a:t>that provides Windows programs with high-performance hardware-accelerated multimedia support.</a:t>
            </a:r>
          </a:p>
          <a:p>
            <a:r>
              <a:rPr lang="en-GB" sz="1400" dirty="0"/>
              <a:t>DirectX enables the program to easily determine the hardware capabilities of your computer, and then sets the program parameters to match. This allows multimedia software programs to run on any Windows-based computer with DirectX compatible hardware and drivers and ensures that the multimedia programs take full advantage of high-performance hardware.</a:t>
            </a:r>
          </a:p>
          <a:p>
            <a:r>
              <a:rPr lang="en-GB" sz="1400" dirty="0" smtClean="0"/>
              <a:t>These </a:t>
            </a:r>
            <a:r>
              <a:rPr lang="en-GB" sz="1400" dirty="0"/>
              <a:t>APIs control low-level functions, including </a:t>
            </a:r>
            <a:r>
              <a:rPr lang="en-GB" sz="1400" dirty="0" smtClean="0"/>
              <a:t>2D </a:t>
            </a:r>
            <a:r>
              <a:rPr lang="en-GB" sz="1400" dirty="0"/>
              <a:t>graphics acceleration; support for input devices such as joysticks, keyboards, and mice; and control of sound mixing and sound output. </a:t>
            </a:r>
            <a:r>
              <a:rPr lang="en-GB" sz="1400" dirty="0" smtClean="0"/>
              <a:t>E.g.</a:t>
            </a:r>
            <a:endParaRPr lang="en-GB" sz="1400" dirty="0"/>
          </a:p>
          <a:p>
            <a:r>
              <a:rPr lang="en-GB" sz="1400" dirty="0"/>
              <a:t>Microsoft </a:t>
            </a:r>
            <a:r>
              <a:rPr lang="en-GB" sz="1400" dirty="0" smtClean="0"/>
              <a:t>DirectDraw - supports </a:t>
            </a:r>
            <a:r>
              <a:rPr lang="en-GB" sz="1400" dirty="0"/>
              <a:t>standard methods of displaying graphics on all video adapters, and faster, more direct access when using accelerated drivers</a:t>
            </a:r>
            <a:r>
              <a:rPr lang="en-GB" sz="1400" dirty="0" smtClean="0"/>
              <a:t>.</a:t>
            </a:r>
            <a:endParaRPr lang="en-GB" sz="1400" dirty="0"/>
          </a:p>
          <a:p>
            <a:r>
              <a:rPr lang="en-GB" sz="1400" dirty="0"/>
              <a:t>Microsoft </a:t>
            </a:r>
            <a:r>
              <a:rPr lang="en-GB" sz="1400" dirty="0" smtClean="0"/>
              <a:t>Direct3D - provides </a:t>
            </a:r>
            <a:r>
              <a:rPr lang="en-GB" sz="1400" dirty="0"/>
              <a:t>an interface to the </a:t>
            </a:r>
            <a:r>
              <a:rPr lang="en-GB" sz="1400" dirty="0" smtClean="0"/>
              <a:t>3D </a:t>
            </a:r>
            <a:r>
              <a:rPr lang="en-GB" sz="1400" dirty="0"/>
              <a:t>rendering functions built into most new video </a:t>
            </a:r>
            <a:r>
              <a:rPr lang="en-GB" sz="1400" dirty="0" smtClean="0"/>
              <a:t>adapters and </a:t>
            </a:r>
            <a:r>
              <a:rPr lang="en-GB" sz="1400" dirty="0"/>
              <a:t>provides a device-independent way for software programs to communicate with accelerator hardware efficiently and powerfully</a:t>
            </a:r>
            <a:r>
              <a:rPr lang="en-GB" sz="1400" dirty="0" smtClean="0"/>
              <a:t>.</a:t>
            </a:r>
          </a:p>
          <a:p>
            <a:r>
              <a:rPr lang="en-GB" sz="1400" dirty="0" smtClean="0"/>
              <a:t>Microsoft DirectSound - provides </a:t>
            </a:r>
            <a:r>
              <a:rPr lang="en-GB" sz="1400" dirty="0"/>
              <a:t>a link between programs and an audio adapter's sound mixing, sound playback, and sound capture capabilities. DirectSound provides multimedia software programs with low-latency </a:t>
            </a:r>
            <a:r>
              <a:rPr lang="en-GB" sz="1400" dirty="0" smtClean="0"/>
              <a:t>mixing and </a:t>
            </a:r>
            <a:r>
              <a:rPr lang="en-GB" sz="1400" dirty="0"/>
              <a:t>hardware </a:t>
            </a:r>
            <a:r>
              <a:rPr lang="en-GB" sz="1400" dirty="0" smtClean="0"/>
              <a:t>acceleration.</a:t>
            </a:r>
            <a:endParaRPr lang="en-GB" sz="1400" dirty="0"/>
          </a:p>
          <a:p>
            <a:r>
              <a:rPr lang="en-GB" sz="1400" dirty="0"/>
              <a:t>Microsoft </a:t>
            </a:r>
            <a:r>
              <a:rPr lang="en-GB" sz="1400" dirty="0" smtClean="0"/>
              <a:t>DirectMusic - works </a:t>
            </a:r>
            <a:r>
              <a:rPr lang="en-GB" sz="1400" dirty="0"/>
              <a:t>with digital audio, as well as message-based musical data that is converted to digital audio either by your sound card or by its built-in software synthesizer. </a:t>
            </a:r>
            <a:r>
              <a:rPr lang="en-GB" sz="1400" dirty="0" smtClean="0"/>
              <a:t>and </a:t>
            </a:r>
            <a:r>
              <a:rPr lang="en-GB" sz="1400" dirty="0"/>
              <a:t>supports input in Musical Instrument Digital Interface (MIDI) </a:t>
            </a:r>
            <a:r>
              <a:rPr lang="en-GB" sz="1400" dirty="0" smtClean="0"/>
              <a:t>devices</a:t>
            </a:r>
          </a:p>
          <a:p>
            <a:r>
              <a:rPr lang="en-GB" sz="1400" dirty="0" smtClean="0"/>
              <a:t>There is also Microsoft DirectInput, DirectPlay and DirectShow.</a:t>
            </a:r>
            <a:endParaRPr lang="en-GB" sz="1400" dirty="0"/>
          </a:p>
        </p:txBody>
      </p:sp>
      <p:sp>
        <p:nvSpPr>
          <p:cNvPr id="17" name="Title 2"/>
          <p:cNvSpPr>
            <a:spLocks noGrp="1"/>
          </p:cNvSpPr>
          <p:nvPr>
            <p:ph type="title"/>
          </p:nvPr>
        </p:nvSpPr>
        <p:spPr>
          <a:xfrm>
            <a:off x="230832" y="116632"/>
            <a:ext cx="8733656" cy="504056"/>
          </a:xfrm>
        </p:spPr>
        <p:txBody>
          <a:bodyPr>
            <a:noAutofit/>
          </a:bodyPr>
          <a:lstStyle/>
          <a:p>
            <a:r>
              <a:rPr lang="en-GB" sz="2000" dirty="0" smtClean="0"/>
              <a:t>P3.6 </a:t>
            </a:r>
            <a:r>
              <a:rPr lang="en-GB" sz="2000" dirty="0"/>
              <a:t>– Understand Software Technologies </a:t>
            </a:r>
            <a:r>
              <a:rPr lang="en-GB" sz="2000" dirty="0" smtClean="0"/>
              <a:t>Sound and graphic API’s</a:t>
            </a:r>
            <a:endParaRPr lang="en-GB" sz="2000" dirty="0"/>
          </a:p>
        </p:txBody>
      </p:sp>
    </p:spTree>
    <p:extLst>
      <p:ext uri="{BB962C8B-B14F-4D97-AF65-F5344CB8AC3E}">
        <p14:creationId xmlns:p14="http://schemas.microsoft.com/office/powerpoint/2010/main" val="4705992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6120680" cy="5400600"/>
          </a:xfrm>
        </p:spPr>
        <p:txBody>
          <a:bodyPr>
            <a:noAutofit/>
          </a:bodyPr>
          <a:lstStyle/>
          <a:p>
            <a:pPr marL="177800" indent="-177800"/>
            <a:r>
              <a:rPr lang="en-GB" sz="1360" b="1" dirty="0" smtClean="0"/>
              <a:t>Java</a:t>
            </a:r>
            <a:r>
              <a:rPr lang="en-GB" sz="1360" b="1" dirty="0"/>
              <a:t>/ Java </a:t>
            </a:r>
            <a:r>
              <a:rPr lang="en-GB" sz="1360" b="1" dirty="0" smtClean="0"/>
              <a:t>SE</a:t>
            </a:r>
            <a:r>
              <a:rPr lang="en-GB" sz="1360" b="1" dirty="0"/>
              <a:t> </a:t>
            </a:r>
            <a:r>
              <a:rPr lang="en-GB" sz="1360" dirty="0" smtClean="0"/>
              <a:t>API’s – A Java API </a:t>
            </a:r>
            <a:r>
              <a:rPr lang="en-GB" sz="1360" dirty="0"/>
              <a:t>is a collection of prewritten packages, classes, and interfaces with their respective methods, fields and </a:t>
            </a:r>
            <a:r>
              <a:rPr lang="en-GB" sz="1360" dirty="0" smtClean="0"/>
              <a:t>constructors for the Java enabled environment. </a:t>
            </a:r>
            <a:r>
              <a:rPr lang="en-GB" sz="1360" dirty="0"/>
              <a:t>Similar to a user interface, which facilitates interaction between humans and computers, </a:t>
            </a:r>
            <a:r>
              <a:rPr lang="en-GB" sz="1360" dirty="0" smtClean="0"/>
              <a:t>Java API’s serve </a:t>
            </a:r>
            <a:r>
              <a:rPr lang="en-GB" sz="1360" dirty="0"/>
              <a:t>as a software program interface facilitating </a:t>
            </a:r>
            <a:r>
              <a:rPr lang="en-GB" sz="1360" dirty="0" smtClean="0"/>
              <a:t>interaction.</a:t>
            </a:r>
          </a:p>
          <a:p>
            <a:pPr marL="177800" indent="-177800"/>
            <a:r>
              <a:rPr lang="en-GB" sz="1360" dirty="0" smtClean="0"/>
              <a:t>In </a:t>
            </a:r>
            <a:r>
              <a:rPr lang="en-GB" sz="1360" dirty="0"/>
              <a:t>Java, most basic programming tasks are performed by the API’s classes and packages, which are helpful in </a:t>
            </a:r>
            <a:r>
              <a:rPr lang="en-GB" sz="1360" dirty="0" smtClean="0"/>
              <a:t>minimising </a:t>
            </a:r>
            <a:r>
              <a:rPr lang="en-GB" sz="1360" dirty="0"/>
              <a:t>the number of lines written within pieces of </a:t>
            </a:r>
            <a:r>
              <a:rPr lang="en-GB" sz="1360" dirty="0" smtClean="0"/>
              <a:t>code. These come as part of the Java </a:t>
            </a:r>
            <a:r>
              <a:rPr lang="en-GB" sz="1360" dirty="0"/>
              <a:t>Development Kit (JDK) </a:t>
            </a:r>
            <a:r>
              <a:rPr lang="en-GB" sz="1360" dirty="0" smtClean="0"/>
              <a:t>and comprise </a:t>
            </a:r>
            <a:r>
              <a:rPr lang="en-GB" sz="1360" dirty="0"/>
              <a:t>of three basic components, as </a:t>
            </a:r>
            <a:r>
              <a:rPr lang="en-GB" sz="1360" dirty="0" smtClean="0"/>
              <a:t>follows:</a:t>
            </a:r>
          </a:p>
          <a:p>
            <a:pPr marL="433832" lvl="1" indent="-177800"/>
            <a:r>
              <a:rPr lang="en-GB" sz="1360" dirty="0" smtClean="0"/>
              <a:t>Java </a:t>
            </a:r>
            <a:r>
              <a:rPr lang="en-GB" sz="1360" dirty="0"/>
              <a:t>compiler</a:t>
            </a:r>
          </a:p>
          <a:p>
            <a:pPr marL="433832" lvl="1" indent="-177800"/>
            <a:r>
              <a:rPr lang="en-GB" sz="1360" dirty="0"/>
              <a:t>Java Virtual Machine (JVM)</a:t>
            </a:r>
          </a:p>
          <a:p>
            <a:pPr marL="433832" lvl="1" indent="-177800"/>
            <a:r>
              <a:rPr lang="en-GB" sz="1360" dirty="0"/>
              <a:t>Java Application Programming Interface (API)</a:t>
            </a:r>
          </a:p>
          <a:p>
            <a:pPr marL="177800" indent="-177800"/>
            <a:r>
              <a:rPr lang="en-GB" sz="1360" dirty="0"/>
              <a:t>The Java API, included with the JDK, describes the function of each of its components. In Java programming, many of these components are pre-created and commonly used. Thus, the programmer is able to apply prewritten code via the Java API. After referring to the available API classes and packages, the programmer easily invokes the necessary code classes and packages for implementation</a:t>
            </a:r>
            <a:r>
              <a:rPr lang="en-GB" sz="1360" dirty="0" smtClean="0"/>
              <a:t>.</a:t>
            </a:r>
          </a:p>
          <a:p>
            <a:pPr marL="0" indent="0">
              <a:buNone/>
            </a:pPr>
            <a:r>
              <a:rPr lang="en-GB" sz="1360" b="1" dirty="0" smtClean="0"/>
              <a:t>P3.6 </a:t>
            </a:r>
            <a:r>
              <a:rPr lang="en-GB" sz="1360" b="1" dirty="0"/>
              <a:t>– Task </a:t>
            </a:r>
            <a:r>
              <a:rPr lang="en-GB" sz="1360" b="1" dirty="0" smtClean="0"/>
              <a:t>6 </a:t>
            </a:r>
            <a:r>
              <a:rPr lang="en-GB" sz="1360" b="1" dirty="0"/>
              <a:t>– </a:t>
            </a:r>
            <a:r>
              <a:rPr lang="en-GB" sz="1360" dirty="0"/>
              <a:t>Research and Describe with shown examples of how </a:t>
            </a:r>
            <a:r>
              <a:rPr lang="en-GB" sz="1360" b="1" dirty="0" smtClean="0"/>
              <a:t>Sound and Graphic API’s</a:t>
            </a:r>
            <a:r>
              <a:rPr lang="en-GB" sz="1360" dirty="0" smtClean="0"/>
              <a:t> </a:t>
            </a:r>
            <a:r>
              <a:rPr lang="en-GB" sz="1360" dirty="0"/>
              <a:t>are used and how they can have an impact on game and App creation using appropriate use of subject terminology</a:t>
            </a:r>
            <a:r>
              <a:rPr lang="en-GB" sz="1360" dirty="0" smtClean="0"/>
              <a:t>.</a:t>
            </a:r>
            <a:endParaRPr lang="en-GB" sz="1360" dirty="0"/>
          </a:p>
        </p:txBody>
      </p:sp>
      <p:sp>
        <p:nvSpPr>
          <p:cNvPr id="17" name="Title 2"/>
          <p:cNvSpPr>
            <a:spLocks noGrp="1"/>
          </p:cNvSpPr>
          <p:nvPr>
            <p:ph type="title"/>
          </p:nvPr>
        </p:nvSpPr>
        <p:spPr>
          <a:xfrm>
            <a:off x="230832" y="44624"/>
            <a:ext cx="8733656" cy="504056"/>
          </a:xfrm>
        </p:spPr>
        <p:txBody>
          <a:bodyPr>
            <a:noAutofit/>
          </a:bodyPr>
          <a:lstStyle/>
          <a:p>
            <a:r>
              <a:rPr lang="en-GB" sz="2000" dirty="0" smtClean="0"/>
              <a:t>P3.6 </a:t>
            </a:r>
            <a:r>
              <a:rPr lang="en-GB" sz="2000" dirty="0"/>
              <a:t>– Understand Software Technologies </a:t>
            </a:r>
            <a:r>
              <a:rPr lang="en-GB" sz="2000" dirty="0" smtClean="0"/>
              <a:t>Sound and graphic API’s</a:t>
            </a:r>
            <a:endParaRPr lang="en-GB" sz="2000" dirty="0"/>
          </a:p>
        </p:txBody>
      </p:sp>
      <p:pic>
        <p:nvPicPr>
          <p:cNvPr id="4098" name="Picture 2" descr="http://crunchify.com/wp-content/uploads/2013/08/Java-Reflection-API-Crunchify-Exampl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620688"/>
            <a:ext cx="2691467" cy="13497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100" name="Picture 4" descr="http://gwt-google-apis.googlecode.com/svn/wiki/GettingStartedBasic5.png"/>
          <p:cNvPicPr>
            <a:picLocks noChangeAspect="1" noChangeArrowheads="1"/>
          </p:cNvPicPr>
          <p:nvPr/>
        </p:nvPicPr>
        <p:blipFill rotWithShape="1">
          <a:blip r:embed="rId3">
            <a:extLst>
              <a:ext uri="{28A0092B-C50C-407E-A947-70E740481C1C}">
                <a14:useLocalDpi xmlns:a14="http://schemas.microsoft.com/office/drawing/2010/main" val="0"/>
              </a:ext>
            </a:extLst>
          </a:blip>
          <a:srcRect r="12459" b="16198"/>
          <a:stretch/>
        </p:blipFill>
        <p:spPr bwMode="auto">
          <a:xfrm>
            <a:off x="6516216" y="2184558"/>
            <a:ext cx="2259418" cy="203653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102" name="Picture 6" descr="http://franz.com/agraph/support/documentation/current/java-tutorial/allegrographdiagramJava.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93798" y="4437112"/>
            <a:ext cx="2425853" cy="157919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aphicFrame>
        <p:nvGraphicFramePr>
          <p:cNvPr id="7" name="Table 6"/>
          <p:cNvGraphicFramePr>
            <a:graphicFrameLocks noGrp="1"/>
          </p:cNvGraphicFramePr>
          <p:nvPr>
            <p:extLst>
              <p:ext uri="{D42A27DB-BD31-4B8C-83A1-F6EECF244321}">
                <p14:modId xmlns:p14="http://schemas.microsoft.com/office/powerpoint/2010/main" val="355147458"/>
              </p:ext>
            </p:extLst>
          </p:nvPr>
        </p:nvGraphicFramePr>
        <p:xfrm>
          <a:off x="395536" y="6148536"/>
          <a:ext cx="8424936" cy="304800"/>
        </p:xfrm>
        <a:graphic>
          <a:graphicData uri="http://schemas.openxmlformats.org/drawingml/2006/table">
            <a:tbl>
              <a:tblPr firstRow="1" bandRow="1">
                <a:tableStyleId>{5C22544A-7EE6-4342-B048-85BDC9FD1C3A}</a:tableStyleId>
              </a:tblPr>
              <a:tblGrid>
                <a:gridCol w="2106234"/>
                <a:gridCol w="2106234"/>
                <a:gridCol w="2106234"/>
                <a:gridCol w="2106234"/>
              </a:tblGrid>
              <a:tr h="144016">
                <a:tc>
                  <a:txBody>
                    <a:bodyPr/>
                    <a:lstStyle/>
                    <a:p>
                      <a:pPr algn="ctr"/>
                      <a:r>
                        <a:rPr lang="en-GB" sz="1400" dirty="0" smtClean="0"/>
                        <a:t>OpenGL</a:t>
                      </a:r>
                      <a:endParaRPr lang="en-GB" sz="1400" dirty="0"/>
                    </a:p>
                  </a:txBody>
                  <a:tcPr/>
                </a:tc>
                <a:tc>
                  <a:txBody>
                    <a:bodyPr/>
                    <a:lstStyle/>
                    <a:p>
                      <a:pPr algn="ctr"/>
                      <a:r>
                        <a:rPr lang="en-GB" sz="1400" dirty="0" smtClean="0"/>
                        <a:t>OpenGL ES</a:t>
                      </a:r>
                      <a:endParaRPr lang="en-GB" sz="1400" dirty="0"/>
                    </a:p>
                  </a:txBody>
                  <a:tcPr/>
                </a:tc>
                <a:tc>
                  <a:txBody>
                    <a:bodyPr/>
                    <a:lstStyle/>
                    <a:p>
                      <a:pPr algn="ctr"/>
                      <a:r>
                        <a:rPr lang="en-GB" sz="1400" dirty="0" smtClean="0"/>
                        <a:t>DirectX</a:t>
                      </a:r>
                      <a:endParaRPr lang="en-GB" sz="1400" dirty="0"/>
                    </a:p>
                  </a:txBody>
                  <a:tcPr/>
                </a:tc>
                <a:tc>
                  <a:txBody>
                    <a:bodyPr/>
                    <a:lstStyle/>
                    <a:p>
                      <a:pPr algn="ctr"/>
                      <a:r>
                        <a:rPr lang="en-GB" sz="1400" dirty="0" smtClean="0"/>
                        <a:t>Java/Java SE</a:t>
                      </a:r>
                      <a:endParaRPr lang="en-GB" sz="1400" dirty="0"/>
                    </a:p>
                  </a:txBody>
                  <a:tcPr/>
                </a:tc>
              </a:tr>
            </a:tbl>
          </a:graphicData>
        </a:graphic>
      </p:graphicFrame>
    </p:spTree>
    <p:extLst>
      <p:ext uri="{BB962C8B-B14F-4D97-AF65-F5344CB8AC3E}">
        <p14:creationId xmlns:p14="http://schemas.microsoft.com/office/powerpoint/2010/main" val="37320523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751622994"/>
              </p:ext>
            </p:extLst>
          </p:nvPr>
        </p:nvGraphicFramePr>
        <p:xfrm>
          <a:off x="250825" y="908720"/>
          <a:ext cx="8713663" cy="5614859"/>
        </p:xfrm>
        <a:graphic>
          <a:graphicData uri="http://schemas.openxmlformats.org/drawingml/2006/table">
            <a:tbl>
              <a:tblPr firstRow="1" bandRow="1">
                <a:tableStyleId>{5C22544A-7EE6-4342-B048-85BDC9FD1C3A}</a:tableStyleId>
              </a:tblPr>
              <a:tblGrid>
                <a:gridCol w="360730"/>
                <a:gridCol w="1656189"/>
                <a:gridCol w="432048"/>
                <a:gridCol w="2016224"/>
                <a:gridCol w="2016224"/>
                <a:gridCol w="2232248"/>
              </a:tblGrid>
              <a:tr h="1061281">
                <a:tc gridSpan="2">
                  <a:txBody>
                    <a:bodyPr/>
                    <a:lstStyle/>
                    <a:p>
                      <a:r>
                        <a:rPr kumimoji="0" lang="en-GB" sz="1300" u="none" strike="noStrike" kern="1200" baseline="0" dirty="0" smtClean="0"/>
                        <a:t>Learning Outcome (LO) </a:t>
                      </a:r>
                    </a:p>
                    <a:p>
                      <a:r>
                        <a:rPr kumimoji="0" lang="en-GB" sz="1300" u="none" strike="noStrike" kern="1200" baseline="0" dirty="0" smtClean="0"/>
                        <a:t>The learner will:</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300" u="none" strike="noStrike" kern="1200" baseline="0" dirty="0" smtClean="0"/>
                        <a:t>Pass </a:t>
                      </a:r>
                    </a:p>
                    <a:p>
                      <a:r>
                        <a:rPr kumimoji="0" lang="en-GB" sz="1300" u="none" strike="noStrike" kern="1200" baseline="0" dirty="0" smtClean="0"/>
                        <a:t>The assessment criteria are the pass requirements for this unit. </a:t>
                      </a:r>
                    </a:p>
                    <a:p>
                      <a:r>
                        <a:rPr kumimoji="0" lang="en-GB" sz="1300" u="none" strike="noStrike" kern="1200" baseline="0" dirty="0" smtClean="0"/>
                        <a:t>The learner can: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a:txBody>
                    <a:bodyPr/>
                    <a:lstStyle/>
                    <a:p>
                      <a:r>
                        <a:rPr kumimoji="0" lang="en-GB" sz="1300" u="none" strike="noStrike" kern="1200" baseline="0" dirty="0" smtClean="0"/>
                        <a:t>Merit </a:t>
                      </a:r>
                    </a:p>
                    <a:p>
                      <a:r>
                        <a:rPr kumimoji="0" lang="en-GB" sz="1300" u="none" strike="noStrike" kern="1200" baseline="0" dirty="0" smtClean="0"/>
                        <a:t>For merit the evidence must show that, in addition to the pass criteria, the learner is able to: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a:txBody>
                    <a:bodyPr/>
                    <a:lstStyle/>
                    <a:p>
                      <a:r>
                        <a:rPr kumimoji="0" lang="en-GB" sz="1300" u="none" strike="noStrike" kern="1200" baseline="0" dirty="0" smtClean="0"/>
                        <a:t>Distinction </a:t>
                      </a:r>
                    </a:p>
                    <a:p>
                      <a:r>
                        <a:rPr kumimoji="0" lang="en-GB" sz="1300" u="none" strike="noStrike" kern="1200" baseline="0" dirty="0" smtClean="0"/>
                        <a:t>For distinction the evidence must show that, in addition to the pass and merit criteria, the learner is able to: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r>
              <a:tr h="890459">
                <a:tc>
                  <a:txBody>
                    <a:bodyPr/>
                    <a:lstStyle/>
                    <a:p>
                      <a:r>
                        <a:rPr lang="en-GB" sz="1300" dirty="0" smtClean="0"/>
                        <a:t>1</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Understand game platform types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300" dirty="0" smtClean="0"/>
                        <a:t>P1</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Describe game platform types with some appropriate use of subject terminology </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M1 - Describe how computer games platform types have developed over time </a:t>
                      </a:r>
                      <a:endParaRPr lang="en-GB" sz="1300" dirty="0" smtClean="0">
                        <a:latin typeface="Arial" pitchFamily="34" charset="0"/>
                        <a:cs typeface="Arial" pitchFamily="34" charset="0"/>
                      </a:endParaRPr>
                    </a:p>
                  </a:txBody>
                  <a:tcPr/>
                </a:tc>
                <a:tc>
                  <a:txBody>
                    <a:bodyPr/>
                    <a:lstStyle/>
                    <a:p>
                      <a:r>
                        <a:rPr kumimoji="0" lang="en-GB" sz="1300" u="none" strike="noStrike" kern="1200" baseline="0" dirty="0" smtClean="0"/>
                        <a:t>D1 - Explore potential future gaming platform types </a:t>
                      </a:r>
                      <a:endParaRPr lang="en-GB" sz="1300" dirty="0">
                        <a:latin typeface="Arial" pitchFamily="34" charset="0"/>
                        <a:cs typeface="Arial" pitchFamily="34" charset="0"/>
                      </a:endParaRPr>
                    </a:p>
                  </a:txBody>
                  <a:tcPr/>
                </a:tc>
              </a:tr>
              <a:tr h="1016184">
                <a:tc>
                  <a:txBody>
                    <a:bodyPr/>
                    <a:lstStyle/>
                    <a:p>
                      <a:r>
                        <a:rPr lang="en-GB" sz="1300" dirty="0" smtClean="0"/>
                        <a:t>2</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Understand hardware technologies for game platforms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300" dirty="0" smtClean="0"/>
                        <a:t>P2</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Describe hardware technologies for game platforms with some appropriate use of subject terminology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kumimoji="0" lang="en-GB" sz="1300" u="none" strike="noStrike" kern="1200" baseline="0" dirty="0" smtClean="0"/>
                        <a:t>M2 - Describe mobile technologies for game platforms </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D2 - Evaluate the suitability of mobile technologies for game play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r>
              <a:tr h="630189">
                <a:tc>
                  <a:txBody>
                    <a:bodyPr/>
                    <a:lstStyle/>
                    <a:p>
                      <a:r>
                        <a:rPr lang="en-GB" sz="1300" dirty="0" smtClean="0"/>
                        <a:t>3</a:t>
                      </a:r>
                      <a:endParaRPr lang="en-GB" sz="1300" dirty="0">
                        <a:latin typeface="Arial" pitchFamily="34" charset="0"/>
                        <a:cs typeface="Arial" pitchFamily="34" charset="0"/>
                      </a:endParaRPr>
                    </a:p>
                  </a:txBody>
                  <a:tcPr>
                    <a:solidFill>
                      <a:srgbClr val="FFC000"/>
                    </a:solidFill>
                  </a:tcPr>
                </a:tc>
                <a:tc>
                  <a:txBody>
                    <a:bodyPr/>
                    <a:lstStyle/>
                    <a:p>
                      <a:r>
                        <a:rPr kumimoji="0" lang="en-GB" sz="1300" u="none" strike="noStrike" kern="1200" baseline="0" dirty="0" smtClean="0"/>
                        <a:t>Understand software technologies for game platforms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r>
                        <a:rPr lang="en-GB" sz="1300" dirty="0" smtClean="0"/>
                        <a:t>P3</a:t>
                      </a:r>
                      <a:endParaRPr lang="en-GB" sz="1300" dirty="0">
                        <a:latin typeface="Arial" pitchFamily="34" charset="0"/>
                        <a:cs typeface="Arial" pitchFamily="34" charset="0"/>
                      </a:endParaRPr>
                    </a:p>
                  </a:txBody>
                  <a:tcPr>
                    <a:solidFill>
                      <a:srgbClr val="FFC000"/>
                    </a:solidFill>
                  </a:tcPr>
                </a:tc>
                <a:tc>
                  <a:txBody>
                    <a:bodyPr/>
                    <a:lstStyle/>
                    <a:p>
                      <a:r>
                        <a:rPr kumimoji="0" lang="en-GB" sz="1300" u="none" strike="noStrike" kern="1200" baseline="0" dirty="0" smtClean="0"/>
                        <a:t>Describe software technologies for game platforms expressing ideas with some appropriate use of subject terminology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r>
                        <a:rPr kumimoji="0" lang="en-GB" sz="1300" u="none" strike="noStrike" kern="1200" baseline="0" dirty="0" smtClean="0"/>
                        <a:t>M3 - Discuss the different software technologies for multiple platform usage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r>
                        <a:rPr kumimoji="0" lang="en-GB" sz="1300" u="none" strike="noStrike" kern="1200" baseline="0" dirty="0" smtClean="0"/>
                        <a:t>D3 - Justify the choice of platform on which to run an identified software technology </a:t>
                      </a:r>
                      <a:endParaRPr lang="en-GB" sz="1300" dirty="0">
                        <a:latin typeface="Arial" pitchFamily="34" charset="0"/>
                        <a:cs typeface="Arial" pitchFamily="34" charset="0"/>
                      </a:endParaRPr>
                    </a:p>
                  </a:txBody>
                  <a:tcPr>
                    <a:solidFill>
                      <a:srgbClr val="FFC000"/>
                    </a:solidFill>
                  </a:tcPr>
                </a:tc>
              </a:tr>
              <a:tr h="930304">
                <a:tc>
                  <a:txBody>
                    <a:bodyPr/>
                    <a:lstStyle/>
                    <a:p>
                      <a:r>
                        <a:rPr lang="en-GB" sz="1300" dirty="0" smtClean="0"/>
                        <a:t>4</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Be able to connect and configure platforms and devices to enable gameplay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300" dirty="0" smtClean="0"/>
                        <a:t>P4</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Apply techniques to connect and configure platforms and devices with some assistance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kumimoji="0" lang="en-GB" sz="1300" u="none" strike="noStrike" kern="1200" baseline="0" dirty="0" smtClean="0"/>
                        <a:t>M4 - Explain the different connection types for multiplayer gaming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kumimoji="0" lang="en-GB" sz="1300" u="none" strike="noStrike" kern="1200" baseline="0" dirty="0" smtClean="0"/>
                        <a:t>D4 - Justify how the connection types are appropriate for the different multiplayer gaming experiences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LO3 -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548680"/>
            <a:ext cx="6820217" cy="5832648"/>
          </a:xfrm>
        </p:spPr>
        <p:txBody>
          <a:bodyPr>
            <a:normAutofit fontScale="85000" lnSpcReduction="20000"/>
          </a:bodyPr>
          <a:lstStyle/>
          <a:p>
            <a:pPr marL="255588" indent="-255588"/>
            <a:r>
              <a:rPr lang="en-US" sz="2000" dirty="0" smtClean="0"/>
              <a:t>Maya is a high-end 3D computer graphics and 3D modeling software </a:t>
            </a:r>
            <a:r>
              <a:rPr lang="en-US" sz="2000" dirty="0" smtClean="0"/>
              <a:t>package that is </a:t>
            </a:r>
            <a:r>
              <a:rPr lang="en-US" sz="2000" dirty="0" smtClean="0"/>
              <a:t>used in the </a:t>
            </a:r>
            <a:r>
              <a:rPr lang="en-US" sz="2000" dirty="0" smtClean="0"/>
              <a:t>film </a:t>
            </a:r>
            <a:r>
              <a:rPr lang="en-US" sz="2000" dirty="0" smtClean="0"/>
              <a:t>and TV industry, as well as for computer and video games, architectural visualisation and design</a:t>
            </a:r>
            <a:r>
              <a:rPr lang="en-US" sz="2000" dirty="0" smtClean="0"/>
              <a:t>. It is one of three external Engine packages that is used by the industry to create characters and objects and then animate them.</a:t>
            </a:r>
            <a:endParaRPr lang="en-US" sz="2000" dirty="0" smtClean="0"/>
          </a:p>
          <a:p>
            <a:pPr marL="255588" indent="-255588"/>
            <a:r>
              <a:rPr lang="en-GB" sz="2000" dirty="0" smtClean="0"/>
              <a:t>It features </a:t>
            </a:r>
            <a:r>
              <a:rPr lang="en-US" sz="2000" dirty="0" smtClean="0"/>
              <a:t>Modeling, Dynamics and simulation and powerful Scripting and </a:t>
            </a:r>
            <a:r>
              <a:rPr lang="en-US" sz="2000" dirty="0" smtClean="0"/>
              <a:t>plugins. Maya </a:t>
            </a:r>
            <a:r>
              <a:rPr lang="en-US" sz="2000" dirty="0" smtClean="0"/>
              <a:t>Unlimited</a:t>
            </a:r>
            <a:r>
              <a:rPr lang="en-US" sz="2000" b="1" dirty="0" smtClean="0"/>
              <a:t> </a:t>
            </a:r>
            <a:r>
              <a:rPr lang="en-US" sz="2000" dirty="0" smtClean="0"/>
              <a:t>adds even more functionality such as: Maya Fluid Effects, Maya Classic Cloth,  Maya Fur and Maya Hair</a:t>
            </a:r>
            <a:r>
              <a:rPr lang="en-US" sz="2000" dirty="0" smtClean="0"/>
              <a:t>.</a:t>
            </a:r>
          </a:p>
          <a:p>
            <a:pPr marL="255588" indent="-255588"/>
            <a:r>
              <a:rPr lang="en-US" sz="2000" dirty="0" smtClean="0"/>
              <a:t>It cannot be </a:t>
            </a:r>
            <a:r>
              <a:rPr lang="en-GB" sz="2000" dirty="0" smtClean="0"/>
              <a:t>emphasised</a:t>
            </a:r>
            <a:r>
              <a:rPr lang="en-US" sz="2000" dirty="0" smtClean="0"/>
              <a:t> enough how large and detailed this package is and specifically how useful it is in creating 3D characters. For some modeling creators there is no other package they will use other than Photoshop to make and create 3D characters and is based on the Autodesk suite, owners of two of the other programs used in the industry.</a:t>
            </a:r>
          </a:p>
          <a:p>
            <a:pPr marL="255588" indent="-255588"/>
            <a:r>
              <a:rPr lang="en-US" sz="2000" dirty="0" smtClean="0"/>
              <a:t>Game Engines use the models created in Maya rather than create them themselves, loaded as a NURB into the program and then set like Lego wherever the designer needs the characters or objects to be. Think of the mushrooms in Skyrim, the Books in COD, the trees in Halo, the debris in Gears of War, all created in Maya and used as a Nurb.</a:t>
            </a:r>
            <a:endParaRPr lang="en-US" sz="2000" dirty="0" smtClean="0"/>
          </a:p>
          <a:p>
            <a:pPr marL="255588" indent="-255588"/>
            <a:r>
              <a:rPr lang="en-GB" sz="2000" dirty="0" smtClean="0"/>
              <a:t>For Maya click </a:t>
            </a:r>
            <a:r>
              <a:rPr lang="en-GB" sz="2000" dirty="0" smtClean="0">
                <a:hlinkClick r:id="rId2"/>
              </a:rPr>
              <a:t>here </a:t>
            </a:r>
            <a:r>
              <a:rPr lang="en-GB" sz="2000" dirty="0" smtClean="0"/>
              <a:t>to view what it does and </a:t>
            </a:r>
            <a:r>
              <a:rPr lang="en-GB" sz="2000" dirty="0" smtClean="0">
                <a:hlinkClick r:id="rId3"/>
              </a:rPr>
              <a:t>here </a:t>
            </a:r>
            <a:r>
              <a:rPr lang="en-GB" sz="2000" dirty="0" smtClean="0"/>
              <a:t>to view what is possible.</a:t>
            </a:r>
            <a:endParaRPr lang="en-US" sz="2000" dirty="0"/>
          </a:p>
        </p:txBody>
      </p:sp>
      <p:pic>
        <p:nvPicPr>
          <p:cNvPr id="6146" name="Picture 2" descr="File:Maya2009.png">
            <a:hlinkClick r:id="rId4"/>
          </p:cNvPr>
          <p:cNvPicPr>
            <a:picLocks noChangeAspect="1" noChangeArrowheads="1"/>
          </p:cNvPicPr>
          <p:nvPr/>
        </p:nvPicPr>
        <p:blipFill>
          <a:blip r:embed="rId5" cstate="print"/>
          <a:srcRect/>
          <a:stretch>
            <a:fillRect/>
          </a:stretch>
        </p:blipFill>
        <p:spPr bwMode="auto">
          <a:xfrm>
            <a:off x="6987598" y="1916832"/>
            <a:ext cx="1976890" cy="1482668"/>
          </a:xfrm>
          <a:prstGeom prst="rect">
            <a:avLst/>
          </a:prstGeom>
          <a:ln>
            <a:noFill/>
          </a:ln>
          <a:effectLst>
            <a:outerShdw blurRad="292100" dist="139700" dir="2700000" algn="tl" rotWithShape="0">
              <a:srgbClr val="333333">
                <a:alpha val="65000"/>
              </a:srgbClr>
            </a:outerShdw>
          </a:effectLst>
        </p:spPr>
      </p:pic>
      <p:sp>
        <p:nvSpPr>
          <p:cNvPr id="6" name="Title 2"/>
          <p:cNvSpPr txBox="1">
            <a:spLocks/>
          </p:cNvSpPr>
          <p:nvPr/>
        </p:nvSpPr>
        <p:spPr>
          <a:xfrm>
            <a:off x="230832" y="44624"/>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M3.1 – Understand Software Technologies – Software Tools - Maya</a:t>
            </a:r>
            <a:endParaRPr lang="en-GB" sz="2000" dirty="0"/>
          </a:p>
        </p:txBody>
      </p:sp>
      <p:pic>
        <p:nvPicPr>
          <p:cNvPr id="1026" name="Picture 2" descr="http://area.autodesk.com/th.gen/?z/5476s-2yr43-rzdmp-t8i63:982x98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87598" y="548680"/>
            <a:ext cx="1976890" cy="9361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8" name="Picture 4" descr="http://area.autodesk.com/th.gen/?9/su3av-nk69k-ib8h3-6r57n:982x982.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87598" y="3841846"/>
            <a:ext cx="1976890" cy="81129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30" name="Picture 6" descr="http://area.autodesk.com/th.gen/?f/3g21f-3ts4z-drb6y-fu22b:982x982.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64592" y="5157192"/>
            <a:ext cx="1999896" cy="11241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51461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6808" y="764704"/>
            <a:ext cx="6997480" cy="3840171"/>
          </a:xfrm>
        </p:spPr>
        <p:txBody>
          <a:bodyPr>
            <a:noAutofit/>
          </a:bodyPr>
          <a:lstStyle/>
          <a:p>
            <a:r>
              <a:rPr lang="en-GB" sz="1800" dirty="0" smtClean="0"/>
              <a:t>Modelling is the creation of a basic shape and structure of objects.  These can include game characters, objects, weapons, vehicles and anything else that needs to be modelled</a:t>
            </a:r>
            <a:r>
              <a:rPr lang="en-GB" sz="1800" dirty="0" smtClean="0"/>
              <a:t>. Programs like Maya have their uses but additional programs can be used in conjunction that are better at specific modelling.</a:t>
            </a:r>
          </a:p>
          <a:p>
            <a:r>
              <a:rPr lang="en-GB" sz="1800" b="1" dirty="0" err="1" smtClean="0"/>
              <a:t>Zbrush</a:t>
            </a:r>
            <a:r>
              <a:rPr lang="en-GB" sz="1800" b="1" dirty="0" smtClean="0"/>
              <a:t> </a:t>
            </a:r>
            <a:r>
              <a:rPr lang="en-GB" sz="1800" dirty="0" smtClean="0"/>
              <a:t>and </a:t>
            </a:r>
            <a:r>
              <a:rPr lang="en-GB" sz="1800" b="1" dirty="0" err="1" smtClean="0"/>
              <a:t>Sculptris</a:t>
            </a:r>
            <a:r>
              <a:rPr lang="en-GB" sz="1800" dirty="0" smtClean="0"/>
              <a:t> use polygon modelling to make 3D objects and then use a range of tools to bend, shape and alter the object until it is formed. Then it is added to, covered, meshed and rendered, taken into Photoshop and coloured, separated and then re-meshed back in </a:t>
            </a:r>
            <a:r>
              <a:rPr lang="en-GB" sz="1800" dirty="0" err="1" smtClean="0"/>
              <a:t>ZBrush</a:t>
            </a:r>
            <a:r>
              <a:rPr lang="en-GB" sz="1800" dirty="0" smtClean="0"/>
              <a:t>. </a:t>
            </a:r>
          </a:p>
          <a:p>
            <a:r>
              <a:rPr lang="en-GB" sz="1800" dirty="0" smtClean="0"/>
              <a:t>The quality of output of these programs is immense, creating 3D characters and objects that are ready for importing straight into Game engines or into other packages like Cinema 4D, After Effects or Maya and 3DS Max. At the end of the day this is basically clay modelling using a computer, the finished rendered versions are in a file format compatible with every 3D package, capable of scaling, reduction, and lowering the Poly count for other platforms. Click </a:t>
            </a:r>
            <a:r>
              <a:rPr lang="en-GB" sz="1800" dirty="0" smtClean="0">
                <a:hlinkClick r:id="rId2"/>
              </a:rPr>
              <a:t>here </a:t>
            </a:r>
            <a:r>
              <a:rPr lang="en-GB" sz="1800" dirty="0" smtClean="0"/>
              <a:t>for </a:t>
            </a:r>
            <a:r>
              <a:rPr lang="en-GB" sz="1800" dirty="0" err="1" smtClean="0"/>
              <a:t>ZBrush</a:t>
            </a:r>
            <a:r>
              <a:rPr lang="en-GB" sz="1800" dirty="0" smtClean="0"/>
              <a:t> and </a:t>
            </a:r>
            <a:r>
              <a:rPr lang="en-GB" sz="1800" dirty="0" smtClean="0">
                <a:hlinkClick r:id="rId3"/>
              </a:rPr>
              <a:t>here </a:t>
            </a:r>
            <a:r>
              <a:rPr lang="en-GB" sz="1800" dirty="0" smtClean="0"/>
              <a:t>for </a:t>
            </a:r>
            <a:r>
              <a:rPr lang="en-GB" sz="1800" dirty="0" err="1" smtClean="0"/>
              <a:t>Sculptris</a:t>
            </a:r>
            <a:r>
              <a:rPr lang="en-GB" sz="1800" dirty="0" smtClean="0"/>
              <a:t>.</a:t>
            </a:r>
            <a:endParaRPr lang="en-GB" sz="1800" dirty="0" smtClean="0"/>
          </a:p>
        </p:txBody>
      </p:sp>
      <p:pic>
        <p:nvPicPr>
          <p:cNvPr id="24580" name="Picture 4" descr="http://forums.polyloop.net/tutoriaux/nierd/present_part1.jpg">
            <a:hlinkClick r:id="rId4"/>
          </p:cNvPr>
          <p:cNvPicPr>
            <a:picLocks noChangeAspect="1" noChangeArrowheads="1"/>
          </p:cNvPicPr>
          <p:nvPr/>
        </p:nvPicPr>
        <p:blipFill>
          <a:blip r:embed="rId5"/>
          <a:srcRect/>
          <a:stretch>
            <a:fillRect/>
          </a:stretch>
        </p:blipFill>
        <p:spPr bwMode="auto">
          <a:xfrm>
            <a:off x="7200263" y="5068083"/>
            <a:ext cx="1764225" cy="1323169"/>
          </a:xfrm>
          <a:prstGeom prst="rect">
            <a:avLst/>
          </a:prstGeom>
          <a:ln>
            <a:noFill/>
          </a:ln>
          <a:effectLst>
            <a:outerShdw blurRad="292100" dist="139700" dir="2700000" algn="tl" rotWithShape="0">
              <a:srgbClr val="333333">
                <a:alpha val="65000"/>
              </a:srgbClr>
            </a:outerShdw>
          </a:effectLst>
        </p:spPr>
      </p:pic>
      <p:sp>
        <p:nvSpPr>
          <p:cNvPr id="8"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M3.1 – Understand Software Technologies – Software Tools - </a:t>
            </a:r>
            <a:r>
              <a:rPr lang="en-GB" sz="2000" dirty="0" err="1" smtClean="0"/>
              <a:t>ZBrush</a:t>
            </a:r>
            <a:endParaRPr lang="en-GB" sz="2000" dirty="0"/>
          </a:p>
        </p:txBody>
      </p:sp>
      <p:pic>
        <p:nvPicPr>
          <p:cNvPr id="2050" name="Picture 2" descr="http://www.toolfarm.com/images/uploads/vendors/pixologic/zbrush0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00263" y="3862601"/>
            <a:ext cx="1742384" cy="9345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2" name="Picture 4" descr="http://www.trinity3d.com/newsletter/september_2007/texturing_with_zbrush_3_sample3.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00262" y="2338758"/>
            <a:ext cx="1731043" cy="125067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4" name="Picture 6" descr="http://i216.photobucket.com/albums/cc166/chrisgoddard85/frontcloseup.jpg">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13495" y="620688"/>
            <a:ext cx="1406977" cy="14551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68478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7365504" cy="5730677"/>
          </a:xfrm>
        </p:spPr>
        <p:txBody>
          <a:bodyPr>
            <a:noAutofit/>
          </a:bodyPr>
          <a:lstStyle/>
          <a:p>
            <a:pPr marL="269875" indent="-255588"/>
            <a:r>
              <a:rPr lang="en-GB" sz="1300" dirty="0" smtClean="0"/>
              <a:t>Animation is the physical manipulation of the </a:t>
            </a:r>
            <a:r>
              <a:rPr lang="en-GB" sz="1300" dirty="0" smtClean="0"/>
              <a:t>models. This </a:t>
            </a:r>
            <a:r>
              <a:rPr lang="en-GB" sz="1300" dirty="0" smtClean="0"/>
              <a:t>can involve motion capture or  manipulation by </a:t>
            </a:r>
            <a:r>
              <a:rPr lang="en-GB" sz="1300" dirty="0" smtClean="0"/>
              <a:t>hand. </a:t>
            </a:r>
            <a:r>
              <a:rPr lang="en-US" sz="1300" dirty="0" smtClean="0"/>
              <a:t>Computer </a:t>
            </a:r>
            <a:r>
              <a:rPr lang="en-US" sz="1300" dirty="0" smtClean="0"/>
              <a:t>animation is essentially a digital successor to the art of stop motion animation of 3D models and frame-by-frame animation of 2D illustrations. </a:t>
            </a:r>
          </a:p>
          <a:p>
            <a:pPr marL="269875" indent="-255588"/>
            <a:r>
              <a:rPr lang="en-US" sz="1300" dirty="0" smtClean="0"/>
              <a:t>For 3D animations, objects (models) are built on the computer monitor (modeled) and 3D figures are rigged with a virtual skeleton. For 2D figure animations, separate objects (illustrations) and separate transparent layers are used, with or without a virtual skeleton. Then the limbs, eyes, mouth, clothes, etc. of the figure are moved by the animator on key frames. </a:t>
            </a:r>
          </a:p>
          <a:p>
            <a:pPr marL="269875" indent="-255588"/>
            <a:r>
              <a:rPr lang="en-US" sz="1300" dirty="0" smtClean="0"/>
              <a:t>The differences in appearance between key frames are automatically calculated by the computer in a process known as tweening or morphing. Finally, the animation is rendered</a:t>
            </a:r>
            <a:r>
              <a:rPr lang="en-US" sz="1300" dirty="0" smtClean="0"/>
              <a:t>.</a:t>
            </a:r>
          </a:p>
          <a:p>
            <a:pPr marL="269875" indent="-255588"/>
            <a:r>
              <a:rPr lang="en-US" sz="1300" dirty="0" smtClean="0"/>
              <a:t>Programs for the game industry come in 2 forms, bespoke (created by the company for themselves) or Animation specific packages. We are used to Fireworks and Flash but the industry uses programs like After Effects, Cinema 4D and Maya to control large game animations. </a:t>
            </a:r>
          </a:p>
          <a:p>
            <a:pPr marL="269875" indent="-255588"/>
            <a:r>
              <a:rPr lang="en-US" sz="1300" b="1" dirty="0" smtClean="0">
                <a:hlinkClick r:id="rId2"/>
              </a:rPr>
              <a:t>After Effects</a:t>
            </a:r>
            <a:r>
              <a:rPr lang="en-US" sz="1300" dirty="0" smtClean="0"/>
              <a:t> is very specific for non character based animation, titles, intros, effects, 3D objects on a linear plane. The results are industry standard but sticking to menus and intros.</a:t>
            </a:r>
          </a:p>
          <a:p>
            <a:pPr marL="269875" indent="-255588"/>
            <a:r>
              <a:rPr lang="en-US" sz="1300" b="1" dirty="0" smtClean="0">
                <a:hlinkClick r:id="rId3"/>
              </a:rPr>
              <a:t>Cinema 4D</a:t>
            </a:r>
            <a:r>
              <a:rPr lang="en-US" sz="1300" dirty="0" smtClean="0"/>
              <a:t> – uses the same Nurb systems as Maya and the time framing of Premiere to create linear </a:t>
            </a:r>
            <a:r>
              <a:rPr lang="en-US" sz="1300" dirty="0" err="1" smtClean="0"/>
              <a:t>pathing</a:t>
            </a:r>
            <a:r>
              <a:rPr lang="en-US" sz="1300" dirty="0" smtClean="0"/>
              <a:t> animation of objects and characters.</a:t>
            </a:r>
          </a:p>
          <a:p>
            <a:pPr marL="269875" indent="-255588"/>
            <a:r>
              <a:rPr lang="en-US" sz="1300" b="1" dirty="0" smtClean="0">
                <a:hlinkClick r:id="rId4"/>
              </a:rPr>
              <a:t>Maya</a:t>
            </a:r>
            <a:r>
              <a:rPr lang="en-US" sz="1300" dirty="0" smtClean="0">
                <a:hlinkClick r:id="rId4"/>
              </a:rPr>
              <a:t> </a:t>
            </a:r>
            <a:r>
              <a:rPr lang="en-US" sz="1300" dirty="0" smtClean="0"/>
              <a:t>as stated on the previous slides is an all round package for animating and creation. Uses a Rag Doll tool to create real physics dynamics onto objects including effect, bounce and rebound.</a:t>
            </a:r>
          </a:p>
          <a:p>
            <a:pPr marL="14287" indent="0">
              <a:buNone/>
            </a:pPr>
            <a:r>
              <a:rPr lang="en-GB" sz="1300" b="1" dirty="0" smtClean="0"/>
              <a:t>M3.1 – Task 7 </a:t>
            </a:r>
            <a:r>
              <a:rPr lang="en-GB" sz="1300" dirty="0" smtClean="0"/>
              <a:t>- Discuss </a:t>
            </a:r>
            <a:r>
              <a:rPr lang="en-GB" sz="1300" dirty="0"/>
              <a:t>the different software technologies for multiple </a:t>
            </a:r>
            <a:r>
              <a:rPr lang="en-GB" sz="1300" dirty="0" smtClean="0"/>
              <a:t>platforms in terms of object and character creation.</a:t>
            </a:r>
            <a:endParaRPr lang="en-US" sz="1300" dirty="0" smtClean="0"/>
          </a:p>
        </p:txBody>
      </p:sp>
      <p:pic>
        <p:nvPicPr>
          <p:cNvPr id="27650" name="Picture 2" descr="animation.gif (32965 bytes)"/>
          <p:cNvPicPr>
            <a:picLocks noChangeAspect="1" noChangeArrowheads="1" noCrop="1"/>
          </p:cNvPicPr>
          <p:nvPr/>
        </p:nvPicPr>
        <p:blipFill>
          <a:blip r:embed="rId5"/>
          <a:srcRect/>
          <a:stretch>
            <a:fillRect/>
          </a:stretch>
        </p:blipFill>
        <p:spPr bwMode="auto">
          <a:xfrm>
            <a:off x="7573250" y="5301208"/>
            <a:ext cx="1455998" cy="1088720"/>
          </a:xfrm>
          <a:prstGeom prst="rect">
            <a:avLst/>
          </a:prstGeom>
          <a:ln>
            <a:noFill/>
          </a:ln>
          <a:effectLst>
            <a:outerShdw blurRad="292100" dist="139700" dir="2700000" algn="tl" rotWithShape="0">
              <a:srgbClr val="333333">
                <a:alpha val="65000"/>
              </a:srgbClr>
            </a:outerShdw>
          </a:effectLst>
        </p:spPr>
      </p:pic>
      <p:pic>
        <p:nvPicPr>
          <p:cNvPr id="13314" name="Picture 2" descr="http://upload.wikimedia.org/wikipedia/commons/thumb/6/6d/Activemarker2.PNG/300px-Activemarker2.PNG">
            <a:hlinkClick r:id="rId6" tooltip="An example of computer animation which is produced in the &quot;motion capture&quot; technique"/>
          </p:cNvPr>
          <p:cNvPicPr>
            <a:picLocks noChangeAspect="1" noChangeArrowheads="1"/>
          </p:cNvPicPr>
          <p:nvPr/>
        </p:nvPicPr>
        <p:blipFill>
          <a:blip r:embed="rId7"/>
          <a:srcRect/>
          <a:stretch>
            <a:fillRect/>
          </a:stretch>
        </p:blipFill>
        <p:spPr bwMode="auto">
          <a:xfrm>
            <a:off x="7596336" y="3789040"/>
            <a:ext cx="1455998" cy="1038612"/>
          </a:xfrm>
          <a:prstGeom prst="rect">
            <a:avLst/>
          </a:prstGeom>
          <a:ln>
            <a:noFill/>
          </a:ln>
          <a:effectLst>
            <a:outerShdw blurRad="292100" dist="139700" dir="2700000" algn="tl" rotWithShape="0">
              <a:srgbClr val="333333">
                <a:alpha val="65000"/>
              </a:srgbClr>
            </a:outerShdw>
          </a:effectLst>
        </p:spPr>
      </p:pic>
      <p:sp>
        <p:nvSpPr>
          <p:cNvPr id="8" name="Title 2"/>
          <p:cNvSpPr txBox="1">
            <a:spLocks/>
          </p:cNvSpPr>
          <p:nvPr/>
        </p:nvSpPr>
        <p:spPr>
          <a:xfrm>
            <a:off x="230832" y="116632"/>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M3.1 – Understand Software Technologies – Software Tools - Animation</a:t>
            </a:r>
            <a:endParaRPr lang="en-GB" sz="1800" dirty="0"/>
          </a:p>
        </p:txBody>
      </p:sp>
      <p:pic>
        <p:nvPicPr>
          <p:cNvPr id="3074" name="Picture 2" descr="http://www.maxon.net/typo3temp/pics/8286a351dc.jpg">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21068" y="980728"/>
            <a:ext cx="1608180" cy="96490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78" name="Picture 6" descr="http://2.bp.blogspot.com/-UoRbHzrBX8g/T3Nd3okUVgI/AAAAAAAAAb8/pN7mcHwItK8/s1600/adobe+after+effects.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548042" y="2420888"/>
            <a:ext cx="1504292" cy="10081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14393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57232"/>
            <a:ext cx="8472518" cy="5596104"/>
          </a:xfrm>
        </p:spPr>
        <p:txBody>
          <a:bodyPr>
            <a:normAutofit fontScale="55000" lnSpcReduction="20000"/>
          </a:bodyPr>
          <a:lstStyle/>
          <a:p>
            <a:pPr marL="269875" indent="-255588"/>
            <a:r>
              <a:rPr lang="en-GB" dirty="0" smtClean="0"/>
              <a:t>Most gaming companies use Engines, simple ones like IOS programming for the iPhone and iPad to larger engines like Unreal, CryEngine</a:t>
            </a:r>
            <a:r>
              <a:rPr lang="en-GB" dirty="0" smtClean="0"/>
              <a:t>, Unity and Torque. These engines shortcut much of the tens of thousands of lines of coding necessary for a big game or produce the effects and animations for the smaller games. There are also game creation programs like Scratch, GameMaker and RPG Maker that create games in a specific genre.</a:t>
            </a:r>
          </a:p>
          <a:p>
            <a:pPr marL="269875" indent="-255588"/>
            <a:r>
              <a:rPr lang="en-US" b="1" dirty="0" smtClean="0"/>
              <a:t>CryEngine</a:t>
            </a:r>
            <a:r>
              <a:rPr lang="en-US" dirty="0" smtClean="0"/>
              <a:t> – one of the bigger and free engines up to a point, makes large commercial 3D games like </a:t>
            </a:r>
            <a:r>
              <a:rPr lang="en-US" dirty="0" smtClean="0"/>
              <a:t>Far Cry, </a:t>
            </a:r>
            <a:r>
              <a:rPr lang="en-US" dirty="0" smtClean="0"/>
              <a:t>Crysis games, Evolve etc. Click </a:t>
            </a:r>
            <a:r>
              <a:rPr lang="en-US" dirty="0" smtClean="0">
                <a:hlinkClick r:id="rId2"/>
              </a:rPr>
              <a:t>here</a:t>
            </a:r>
            <a:r>
              <a:rPr lang="en-US" dirty="0" smtClean="0"/>
              <a:t> for more. </a:t>
            </a:r>
            <a:r>
              <a:rPr lang="en-US" dirty="0" smtClean="0"/>
              <a:t>It has at its core a library of tools that makes 3D games, editing, graphics manipulation, control, landscape generation and Nurb control.</a:t>
            </a:r>
          </a:p>
          <a:p>
            <a:pPr marL="269875" indent="-255588"/>
            <a:r>
              <a:rPr lang="en-US" b="1" dirty="0" smtClean="0"/>
              <a:t>Unreal</a:t>
            </a:r>
            <a:r>
              <a:rPr lang="en-US" dirty="0" smtClean="0"/>
              <a:t> – Like CryEngine, this is a free to download serious contender for game making. Again 3D is principle the engines comes with and has access to a world of examples and components for Nurb control. Games such as Fables, Bioshock, Borderlands and Batmans. Click </a:t>
            </a:r>
            <a:r>
              <a:rPr lang="en-US" dirty="0" smtClean="0">
                <a:hlinkClick r:id="rId2"/>
              </a:rPr>
              <a:t>here </a:t>
            </a:r>
            <a:r>
              <a:rPr lang="en-US" dirty="0" smtClean="0"/>
              <a:t>for more.</a:t>
            </a:r>
          </a:p>
          <a:p>
            <a:pPr marL="269875" indent="-255588"/>
            <a:r>
              <a:rPr lang="en-US" b="1" dirty="0" smtClean="0"/>
              <a:t>Unity</a:t>
            </a:r>
            <a:r>
              <a:rPr lang="en-US" dirty="0" smtClean="0"/>
              <a:t> – is a </a:t>
            </a:r>
            <a:r>
              <a:rPr lang="en-GB" dirty="0" smtClean="0"/>
              <a:t>fully </a:t>
            </a:r>
            <a:r>
              <a:rPr lang="en-GB" dirty="0"/>
              <a:t>integrated with a complete set of </a:t>
            </a:r>
            <a:r>
              <a:rPr lang="en-GB" dirty="0" smtClean="0"/>
              <a:t>tools </a:t>
            </a:r>
            <a:r>
              <a:rPr lang="en-GB" dirty="0"/>
              <a:t>and rapid workflows to create interactive 3D and 2D content; easy multiplatform publishing; thousands of quality, ready-made assets in the Asset Store and a knowledge-sharing </a:t>
            </a:r>
            <a:r>
              <a:rPr lang="en-GB" dirty="0" smtClean="0"/>
              <a:t>community. Click </a:t>
            </a:r>
            <a:r>
              <a:rPr lang="en-GB" dirty="0" smtClean="0">
                <a:hlinkClick r:id="rId3"/>
              </a:rPr>
              <a:t>here </a:t>
            </a:r>
            <a:r>
              <a:rPr lang="en-GB" dirty="0" smtClean="0"/>
              <a:t>for examples. Mostly games made with unity are for smaller platforms like IOS and Android.</a:t>
            </a:r>
          </a:p>
          <a:p>
            <a:pPr marL="269875" indent="-255588"/>
            <a:r>
              <a:rPr lang="en-GB" b="1" dirty="0" smtClean="0"/>
              <a:t>Torque</a:t>
            </a:r>
            <a:r>
              <a:rPr lang="en-GB" dirty="0" smtClean="0"/>
              <a:t> – </a:t>
            </a:r>
            <a:r>
              <a:rPr lang="en-GB" dirty="0"/>
              <a:t>Torque 3D is </a:t>
            </a:r>
            <a:r>
              <a:rPr lang="en-GB" dirty="0" smtClean="0"/>
              <a:t>a </a:t>
            </a:r>
            <a:r>
              <a:rPr lang="en-GB" dirty="0"/>
              <a:t>full source, open source </a:t>
            </a:r>
            <a:r>
              <a:rPr lang="en-GB" dirty="0" smtClean="0"/>
              <a:t>game engine. Torque </a:t>
            </a:r>
            <a:r>
              <a:rPr lang="en-GB" dirty="0"/>
              <a:t>3D has been </a:t>
            </a:r>
            <a:r>
              <a:rPr lang="en-GB" dirty="0" smtClean="0"/>
              <a:t>is flexible </a:t>
            </a:r>
            <a:r>
              <a:rPr lang="en-GB" dirty="0"/>
              <a:t>and </a:t>
            </a:r>
            <a:r>
              <a:rPr lang="en-GB" dirty="0" smtClean="0"/>
              <a:t>performs </a:t>
            </a:r>
            <a:r>
              <a:rPr lang="en-GB" dirty="0"/>
              <a:t>across a wide-range of hardware. Torque 3D comes equipped with a full suite of tools to allow </a:t>
            </a:r>
            <a:r>
              <a:rPr lang="en-GB" dirty="0" smtClean="0"/>
              <a:t>the user to </a:t>
            </a:r>
            <a:r>
              <a:rPr lang="en-GB" dirty="0"/>
              <a:t>produce high-quality games and simulations. Torque 3D supports Windows and Browser-based web deployment out of the box</a:t>
            </a:r>
            <a:r>
              <a:rPr lang="en-GB" dirty="0" smtClean="0"/>
              <a:t>. Click </a:t>
            </a:r>
            <a:r>
              <a:rPr lang="en-GB" dirty="0" smtClean="0">
                <a:hlinkClick r:id="rId4"/>
              </a:rPr>
              <a:t>here</a:t>
            </a:r>
            <a:r>
              <a:rPr lang="en-GB" dirty="0" smtClean="0"/>
              <a:t> and </a:t>
            </a:r>
            <a:r>
              <a:rPr lang="en-GB" dirty="0" smtClean="0">
                <a:hlinkClick r:id="rId5"/>
              </a:rPr>
              <a:t>here </a:t>
            </a:r>
            <a:r>
              <a:rPr lang="en-GB" dirty="0" smtClean="0"/>
              <a:t>for examples.</a:t>
            </a:r>
          </a:p>
          <a:p>
            <a:pPr marL="269875" indent="-255588"/>
            <a:r>
              <a:rPr lang="en-GB" sz="2800" b="1" dirty="0" smtClean="0"/>
              <a:t>M3.2 </a:t>
            </a:r>
            <a:r>
              <a:rPr lang="en-GB" sz="2800" b="1" dirty="0"/>
              <a:t>– Task </a:t>
            </a:r>
            <a:r>
              <a:rPr lang="en-GB" sz="2800" b="1" dirty="0" smtClean="0"/>
              <a:t>8 </a:t>
            </a:r>
            <a:r>
              <a:rPr lang="en-GB" sz="2800" dirty="0"/>
              <a:t>- Discuss the different software </a:t>
            </a:r>
            <a:r>
              <a:rPr lang="en-GB" sz="2800" dirty="0" smtClean="0"/>
              <a:t>engines </a:t>
            </a:r>
            <a:r>
              <a:rPr lang="en-GB" sz="2800" dirty="0"/>
              <a:t>for multiple platforms in terms of </a:t>
            </a:r>
            <a:r>
              <a:rPr lang="en-GB" sz="2800" dirty="0" smtClean="0"/>
              <a:t>ease of use, adaptability, game creation issues, production times and final output.</a:t>
            </a:r>
            <a:endParaRPr lang="en-US" sz="2800" dirty="0"/>
          </a:p>
          <a:p>
            <a:pPr marL="269875" indent="-255588"/>
            <a:endParaRPr lang="en-GB" dirty="0" smtClean="0"/>
          </a:p>
          <a:p>
            <a:endParaRPr lang="en-GB" dirty="0"/>
          </a:p>
          <a:p>
            <a:endParaRPr lang="en-US" dirty="0"/>
          </a:p>
        </p:txBody>
      </p:sp>
      <p:sp>
        <p:nvSpPr>
          <p:cNvPr id="5" name="Title 2"/>
          <p:cNvSpPr txBox="1">
            <a:spLocks/>
          </p:cNvSpPr>
          <p:nvPr/>
        </p:nvSpPr>
        <p:spPr>
          <a:xfrm>
            <a:off x="223050" y="188640"/>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M3.1 – Understand Software Technologies – Software Tools – Engines</a:t>
            </a:r>
            <a:endParaRPr lang="en-GB" sz="2000" dirty="0"/>
          </a:p>
        </p:txBody>
      </p:sp>
      <p:graphicFrame>
        <p:nvGraphicFramePr>
          <p:cNvPr id="2" name="Table 1"/>
          <p:cNvGraphicFramePr>
            <a:graphicFrameLocks noGrp="1"/>
          </p:cNvGraphicFramePr>
          <p:nvPr>
            <p:extLst>
              <p:ext uri="{D42A27DB-BD31-4B8C-83A1-F6EECF244321}">
                <p14:modId xmlns:p14="http://schemas.microsoft.com/office/powerpoint/2010/main" val="856057177"/>
              </p:ext>
            </p:extLst>
          </p:nvPr>
        </p:nvGraphicFramePr>
        <p:xfrm>
          <a:off x="323526" y="6093296"/>
          <a:ext cx="8633180" cy="370840"/>
        </p:xfrm>
        <a:graphic>
          <a:graphicData uri="http://schemas.openxmlformats.org/drawingml/2006/table">
            <a:tbl>
              <a:tblPr firstRow="1" bandRow="1">
                <a:tableStyleId>{5C22544A-7EE6-4342-B048-85BDC9FD1C3A}</a:tableStyleId>
              </a:tblPr>
              <a:tblGrid>
                <a:gridCol w="1726636"/>
                <a:gridCol w="1726636"/>
                <a:gridCol w="1875322"/>
                <a:gridCol w="1577950"/>
                <a:gridCol w="1726636"/>
              </a:tblGrid>
              <a:tr h="370840">
                <a:tc>
                  <a:txBody>
                    <a:bodyPr/>
                    <a:lstStyle/>
                    <a:p>
                      <a:r>
                        <a:rPr lang="en-GB" sz="1200" dirty="0" smtClean="0"/>
                        <a:t>Ease of use</a:t>
                      </a:r>
                      <a:endParaRPr lang="en-GB" sz="1200" dirty="0"/>
                    </a:p>
                  </a:txBody>
                  <a:tcPr/>
                </a:tc>
                <a:tc>
                  <a:txBody>
                    <a:bodyPr/>
                    <a:lstStyle/>
                    <a:p>
                      <a:r>
                        <a:rPr lang="en-GB" sz="1200" dirty="0" smtClean="0"/>
                        <a:t>Adaptability</a:t>
                      </a:r>
                      <a:endParaRPr lang="en-GB" sz="1200" dirty="0"/>
                    </a:p>
                  </a:txBody>
                  <a:tcPr/>
                </a:tc>
                <a:tc>
                  <a:txBody>
                    <a:bodyPr/>
                    <a:lstStyle/>
                    <a:p>
                      <a:r>
                        <a:rPr lang="en-GB" sz="1200" dirty="0" smtClean="0"/>
                        <a:t>Game creation issues</a:t>
                      </a:r>
                      <a:endParaRPr lang="en-GB" sz="1200" dirty="0"/>
                    </a:p>
                  </a:txBody>
                  <a:tcPr/>
                </a:tc>
                <a:tc>
                  <a:txBody>
                    <a:bodyPr/>
                    <a:lstStyle/>
                    <a:p>
                      <a:r>
                        <a:rPr lang="en-GB" sz="1200" dirty="0" smtClean="0"/>
                        <a:t>Production times </a:t>
                      </a:r>
                      <a:endParaRPr lang="en-GB" sz="1200" dirty="0"/>
                    </a:p>
                  </a:txBody>
                  <a:tcPr/>
                </a:tc>
                <a:tc>
                  <a:txBody>
                    <a:bodyPr/>
                    <a:lstStyle/>
                    <a:p>
                      <a:r>
                        <a:rPr lang="en-GB" sz="1200" dirty="0" smtClean="0"/>
                        <a:t>Final output</a:t>
                      </a:r>
                      <a:endParaRPr lang="en-GB" sz="1200" dirty="0"/>
                    </a:p>
                  </a:txBody>
                  <a:tcPr/>
                </a:tc>
              </a:tr>
            </a:tbl>
          </a:graphicData>
        </a:graphic>
      </p:graphicFrame>
    </p:spTree>
    <p:extLst>
      <p:ext uri="{BB962C8B-B14F-4D97-AF65-F5344CB8AC3E}">
        <p14:creationId xmlns:p14="http://schemas.microsoft.com/office/powerpoint/2010/main" val="33572916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57232"/>
            <a:ext cx="8472518" cy="5596104"/>
          </a:xfrm>
        </p:spPr>
        <p:txBody>
          <a:bodyPr>
            <a:normAutofit/>
          </a:bodyPr>
          <a:lstStyle/>
          <a:p>
            <a:pPr marL="269875" indent="-255588"/>
            <a:r>
              <a:rPr lang="en-GB" sz="1600" dirty="0" smtClean="0"/>
              <a:t>Most gaming platforms decisions take time ands a lot of thought. Games cost a lot of money to make and the higher the platform and the bigger the game, the more money will be invested. Gears of War cost £250m to produce, that is a lot of money to risk losing. COD cost £320m GTA cost £450m. All the companies expect a better return than their pay-outs but it does not always happen, 4/5 games started never get completed but the money is still spent. Platform decisions are part of this problem, choosing the right engine, having the ability to use the engine, understanding technical and software issues like API’s and scripting etc.</a:t>
            </a:r>
          </a:p>
          <a:p>
            <a:pPr marL="14287" indent="0">
              <a:buNone/>
            </a:pPr>
            <a:r>
              <a:rPr lang="en-GB" sz="1600" b="1" dirty="0" smtClean="0"/>
              <a:t>D3.1 </a:t>
            </a:r>
            <a:r>
              <a:rPr lang="en-GB" sz="1600" b="1" dirty="0"/>
              <a:t>– Task 9</a:t>
            </a:r>
            <a:r>
              <a:rPr lang="en-GB" sz="1600" b="1" dirty="0" smtClean="0"/>
              <a:t> </a:t>
            </a:r>
            <a:r>
              <a:rPr lang="en-GB" sz="1600" dirty="0" smtClean="0"/>
              <a:t>– Using the Game Scenario </a:t>
            </a:r>
            <a:r>
              <a:rPr lang="en-GB" sz="1600" dirty="0" smtClean="0">
                <a:hlinkClick r:id="rId2" action="ppaction://hlinkfile"/>
              </a:rPr>
              <a:t>here</a:t>
            </a:r>
            <a:r>
              <a:rPr lang="en-GB" sz="1600" dirty="0" smtClean="0"/>
              <a:t>, justify </a:t>
            </a:r>
            <a:r>
              <a:rPr lang="en-GB" sz="1600" dirty="0"/>
              <a:t>the choices </a:t>
            </a:r>
            <a:r>
              <a:rPr lang="en-GB" sz="1600" dirty="0" smtClean="0"/>
              <a:t>under each heading of </a:t>
            </a:r>
            <a:r>
              <a:rPr lang="en-GB" sz="1600" dirty="0"/>
              <a:t>platform on which to run an identified software technology</a:t>
            </a:r>
            <a:r>
              <a:rPr lang="en-GB" sz="1600" dirty="0" smtClean="0"/>
              <a:t>.</a:t>
            </a:r>
          </a:p>
          <a:p>
            <a:pPr marL="14287" indent="0">
              <a:buNone/>
            </a:pPr>
            <a:r>
              <a:rPr lang="en-US" sz="1600" b="1" dirty="0" smtClean="0"/>
              <a:t>D3.2 – Task 10 – </a:t>
            </a:r>
            <a:r>
              <a:rPr lang="en-US" sz="1600" dirty="0" smtClean="0"/>
              <a:t>Using the table, compare and contrast issues in game development in terms of platforms on which to run the produced game.</a:t>
            </a:r>
            <a:endParaRPr lang="en-US" sz="1600" dirty="0"/>
          </a:p>
        </p:txBody>
      </p:sp>
      <p:sp>
        <p:nvSpPr>
          <p:cNvPr id="5" name="Title 2"/>
          <p:cNvSpPr txBox="1">
            <a:spLocks/>
          </p:cNvSpPr>
          <p:nvPr/>
        </p:nvSpPr>
        <p:spPr>
          <a:xfrm>
            <a:off x="223050" y="188640"/>
            <a:ext cx="8733656"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D3.1 – Understand Software Technologies – Software Tools – Engines</a:t>
            </a:r>
            <a:endParaRPr lang="en-GB" sz="2000" dirty="0"/>
          </a:p>
        </p:txBody>
      </p:sp>
      <p:graphicFrame>
        <p:nvGraphicFramePr>
          <p:cNvPr id="2" name="Table 1"/>
          <p:cNvGraphicFramePr>
            <a:graphicFrameLocks noGrp="1"/>
          </p:cNvGraphicFramePr>
          <p:nvPr>
            <p:extLst>
              <p:ext uri="{D42A27DB-BD31-4B8C-83A1-F6EECF244321}">
                <p14:modId xmlns:p14="http://schemas.microsoft.com/office/powerpoint/2010/main" val="223558729"/>
              </p:ext>
            </p:extLst>
          </p:nvPr>
        </p:nvGraphicFramePr>
        <p:xfrm>
          <a:off x="251520" y="4552528"/>
          <a:ext cx="8633178" cy="1828800"/>
        </p:xfrm>
        <a:graphic>
          <a:graphicData uri="http://schemas.openxmlformats.org/drawingml/2006/table">
            <a:tbl>
              <a:tblPr firstRow="1" bandRow="1">
                <a:tableStyleId>{5C22544A-7EE6-4342-B048-85BDC9FD1C3A}</a:tableStyleId>
              </a:tblPr>
              <a:tblGrid>
                <a:gridCol w="1438863"/>
                <a:gridCol w="1438863"/>
                <a:gridCol w="1442754"/>
                <a:gridCol w="1512168"/>
                <a:gridCol w="1361667"/>
                <a:gridCol w="1438863"/>
              </a:tblGrid>
              <a:tr h="453685">
                <a:tc>
                  <a:txBody>
                    <a:bodyPr/>
                    <a:lstStyle/>
                    <a:p>
                      <a:pPr algn="ctr"/>
                      <a:r>
                        <a:rPr lang="en-GB" sz="1200" dirty="0" smtClean="0"/>
                        <a:t>Hardware Platform</a:t>
                      </a:r>
                      <a:endParaRPr lang="en-GB" sz="1200" dirty="0"/>
                    </a:p>
                  </a:txBody>
                  <a:tcPr/>
                </a:tc>
                <a:tc>
                  <a:txBody>
                    <a:bodyPr/>
                    <a:lstStyle/>
                    <a:p>
                      <a:pPr algn="ctr"/>
                      <a:r>
                        <a:rPr lang="en-GB" sz="1200" dirty="0" smtClean="0"/>
                        <a:t>Creation</a:t>
                      </a:r>
                      <a:r>
                        <a:rPr lang="en-GB" sz="1200" baseline="0" dirty="0" smtClean="0"/>
                        <a:t> and Development</a:t>
                      </a:r>
                      <a:endParaRPr lang="en-GB" sz="1200" dirty="0"/>
                    </a:p>
                  </a:txBody>
                  <a:tcPr/>
                </a:tc>
                <a:tc>
                  <a:txBody>
                    <a:bodyPr/>
                    <a:lstStyle/>
                    <a:p>
                      <a:pPr algn="ctr"/>
                      <a:r>
                        <a:rPr lang="en-GB" sz="1200" dirty="0" smtClean="0"/>
                        <a:t>Use of Accelerators</a:t>
                      </a:r>
                      <a:endParaRPr lang="en-GB" sz="1200" dirty="0"/>
                    </a:p>
                  </a:txBody>
                  <a:tcPr/>
                </a:tc>
                <a:tc>
                  <a:txBody>
                    <a:bodyPr/>
                    <a:lstStyle/>
                    <a:p>
                      <a:pPr algn="ctr"/>
                      <a:r>
                        <a:rPr lang="en-GB" sz="1200" dirty="0" smtClean="0"/>
                        <a:t>Game production Costs</a:t>
                      </a:r>
                      <a:endParaRPr lang="en-GB" sz="1200" dirty="0"/>
                    </a:p>
                  </a:txBody>
                  <a:tcPr/>
                </a:tc>
                <a:tc>
                  <a:txBody>
                    <a:bodyPr/>
                    <a:lstStyle/>
                    <a:p>
                      <a:pPr algn="ctr"/>
                      <a:r>
                        <a:rPr lang="en-GB" sz="1200" dirty="0" smtClean="0"/>
                        <a:t>Compatibility Issues</a:t>
                      </a:r>
                      <a:endParaRPr lang="en-GB" sz="1200" dirty="0"/>
                    </a:p>
                  </a:txBody>
                  <a:tcPr/>
                </a:tc>
                <a:tc>
                  <a:txBody>
                    <a:bodyPr/>
                    <a:lstStyle/>
                    <a:p>
                      <a:pPr algn="ctr"/>
                      <a:r>
                        <a:rPr lang="en-GB" sz="1200" dirty="0" smtClean="0"/>
                        <a:t>Controller Issues</a:t>
                      </a:r>
                      <a:endParaRPr lang="en-GB" sz="1200" dirty="0"/>
                    </a:p>
                  </a:txBody>
                  <a:tcPr/>
                </a:tc>
              </a:tr>
              <a:tr h="197295">
                <a:tc>
                  <a:txBody>
                    <a:bodyPr/>
                    <a:lstStyle/>
                    <a:p>
                      <a:r>
                        <a:rPr lang="en-GB" sz="1200" dirty="0" smtClean="0"/>
                        <a:t>PC or Apple</a:t>
                      </a:r>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r>
              <a:tr h="197295">
                <a:tc>
                  <a:txBody>
                    <a:bodyPr/>
                    <a:lstStyle/>
                    <a:p>
                      <a:r>
                        <a:rPr lang="en-GB" sz="1200" dirty="0" smtClean="0"/>
                        <a:t>Xbox</a:t>
                      </a:r>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r>
              <a:tr h="197295">
                <a:tc>
                  <a:txBody>
                    <a:bodyPr/>
                    <a:lstStyle/>
                    <a:p>
                      <a:r>
                        <a:rPr lang="en-GB" sz="1200" dirty="0" smtClean="0"/>
                        <a:t>PS</a:t>
                      </a:r>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r>
              <a:tr h="197295">
                <a:tc>
                  <a:txBody>
                    <a:bodyPr/>
                    <a:lstStyle/>
                    <a:p>
                      <a:r>
                        <a:rPr lang="en-GB" sz="1200" dirty="0" smtClean="0"/>
                        <a:t>Handheld</a:t>
                      </a:r>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r>
              <a:tr h="0">
                <a:tc>
                  <a:txBody>
                    <a:bodyPr/>
                    <a:lstStyle/>
                    <a:p>
                      <a:r>
                        <a:rPr lang="en-GB" sz="1200" dirty="0" smtClean="0"/>
                        <a:t>Mobile</a:t>
                      </a:r>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c>
                  <a:txBody>
                    <a:bodyPr/>
                    <a:lstStyle/>
                    <a:p>
                      <a:endParaRPr lang="en-GB" sz="1200" dirty="0"/>
                    </a:p>
                  </a:txBody>
                  <a:tcPr/>
                </a:tc>
              </a:tr>
            </a:tbl>
          </a:graphicData>
        </a:graphic>
      </p:graphicFrame>
    </p:spTree>
    <p:extLst>
      <p:ext uri="{BB962C8B-B14F-4D97-AF65-F5344CB8AC3E}">
        <p14:creationId xmlns:p14="http://schemas.microsoft.com/office/powerpoint/2010/main" val="6761310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pPr marL="0" indent="0">
              <a:buNone/>
            </a:pPr>
            <a:r>
              <a:rPr lang="en-GB" sz="1400" b="1" dirty="0"/>
              <a:t>P3.1 – Task 1 – </a:t>
            </a:r>
            <a:r>
              <a:rPr lang="en-GB" sz="1400" dirty="0"/>
              <a:t>Research and Describe with examples how hardware dependency can have an impact on software technologies for game platforms using appropriate use of subject terminology.</a:t>
            </a:r>
          </a:p>
          <a:p>
            <a:pPr marL="0" indent="0">
              <a:buNone/>
            </a:pPr>
            <a:r>
              <a:rPr lang="en-GB" sz="1400" b="1" dirty="0" smtClean="0"/>
              <a:t>P3.2 </a:t>
            </a:r>
            <a:r>
              <a:rPr lang="en-GB" sz="1400" b="1" dirty="0"/>
              <a:t>– Task 2 – </a:t>
            </a:r>
            <a:r>
              <a:rPr lang="en-GB" sz="1400" dirty="0"/>
              <a:t>Research and Describe with shown examples of how </a:t>
            </a:r>
            <a:r>
              <a:rPr lang="en-GB" sz="1400" b="1" dirty="0"/>
              <a:t>OS</a:t>
            </a:r>
            <a:r>
              <a:rPr lang="en-GB" sz="1400" dirty="0"/>
              <a:t> dependency can have an impact on game creation and game compliance using appropriate use of subject terminology.</a:t>
            </a:r>
          </a:p>
          <a:p>
            <a:pPr marL="0" indent="0">
              <a:buNone/>
            </a:pPr>
            <a:r>
              <a:rPr lang="en-GB" sz="1400" b="1" dirty="0" smtClean="0"/>
              <a:t>P3.3 </a:t>
            </a:r>
            <a:r>
              <a:rPr lang="en-GB" sz="1400" b="1" dirty="0"/>
              <a:t>– Task 3 – </a:t>
            </a:r>
            <a:r>
              <a:rPr lang="en-GB" sz="1400" dirty="0"/>
              <a:t>Research and Describe with shown examples of how </a:t>
            </a:r>
            <a:r>
              <a:rPr lang="en-GB" sz="1400" b="1" dirty="0"/>
              <a:t>Driver Issues</a:t>
            </a:r>
            <a:r>
              <a:rPr lang="en-GB" sz="1400" dirty="0"/>
              <a:t> can have an impact on game creation and game installation using appropriate use of subject terminology.</a:t>
            </a:r>
          </a:p>
          <a:p>
            <a:pPr marL="0" indent="0">
              <a:buNone/>
            </a:pPr>
            <a:r>
              <a:rPr lang="en-GB" sz="1400" b="1" dirty="0" smtClean="0"/>
              <a:t>P3.4 </a:t>
            </a:r>
            <a:r>
              <a:rPr lang="en-GB" sz="1400" b="1" dirty="0"/>
              <a:t>– Task 4 – </a:t>
            </a:r>
            <a:r>
              <a:rPr lang="en-GB" sz="1400" dirty="0"/>
              <a:t>Research and Describe with shown examples of how </a:t>
            </a:r>
            <a:r>
              <a:rPr lang="en-GB" sz="1400" b="1" dirty="0"/>
              <a:t>Programming Languages</a:t>
            </a:r>
            <a:r>
              <a:rPr lang="en-GB" sz="1400" dirty="0"/>
              <a:t> and their choices can have an impact on game and App creation using appropriate use of subject terminology.</a:t>
            </a:r>
          </a:p>
          <a:p>
            <a:pPr marL="0" indent="0">
              <a:buNone/>
            </a:pPr>
            <a:r>
              <a:rPr lang="en-GB" sz="1400" b="1" dirty="0" smtClean="0"/>
              <a:t>P3.5 </a:t>
            </a:r>
            <a:r>
              <a:rPr lang="en-GB" sz="1400" b="1" dirty="0"/>
              <a:t>– Task 5 – </a:t>
            </a:r>
            <a:r>
              <a:rPr lang="en-GB" sz="1400" dirty="0"/>
              <a:t>Research and Describe with shown examples of how </a:t>
            </a:r>
            <a:r>
              <a:rPr lang="en-GB" sz="1400" b="1" dirty="0"/>
              <a:t>Scripting Languages</a:t>
            </a:r>
            <a:r>
              <a:rPr lang="en-GB" sz="1400" dirty="0"/>
              <a:t> are used and how they can have an impact on game and App creation using appropriate use of subject terminology.</a:t>
            </a:r>
          </a:p>
          <a:p>
            <a:pPr marL="0" indent="0">
              <a:buNone/>
            </a:pPr>
            <a:r>
              <a:rPr lang="en-GB" sz="1400" b="1" dirty="0" smtClean="0"/>
              <a:t>P3.6 </a:t>
            </a:r>
            <a:r>
              <a:rPr lang="en-GB" sz="1400" b="1" dirty="0"/>
              <a:t>– Task 6 – </a:t>
            </a:r>
            <a:r>
              <a:rPr lang="en-GB" sz="1400" dirty="0"/>
              <a:t>Research and Describe with shown examples of how </a:t>
            </a:r>
            <a:r>
              <a:rPr lang="en-GB" sz="1400" b="1" dirty="0"/>
              <a:t>Sound and Graphic API’s</a:t>
            </a:r>
            <a:r>
              <a:rPr lang="en-GB" sz="1400" dirty="0"/>
              <a:t> are used and how they can have an impact on game and App creation using appropriate use of subject terminology</a:t>
            </a:r>
            <a:r>
              <a:rPr lang="en-GB" sz="1400" dirty="0" smtClean="0"/>
              <a:t>.</a:t>
            </a:r>
          </a:p>
          <a:p>
            <a:pPr marL="14287" indent="0">
              <a:buNone/>
            </a:pPr>
            <a:r>
              <a:rPr lang="en-GB" sz="1400" b="1" dirty="0"/>
              <a:t>M3.1 – Task 7 </a:t>
            </a:r>
            <a:r>
              <a:rPr lang="en-GB" sz="1400" dirty="0"/>
              <a:t>- Discuss the different software technologies for multiple platforms in terms of object and character creation.</a:t>
            </a:r>
            <a:endParaRPr lang="en-US" sz="1400" dirty="0"/>
          </a:p>
          <a:p>
            <a:pPr marL="14287" indent="0">
              <a:buNone/>
            </a:pPr>
            <a:r>
              <a:rPr lang="en-GB" sz="1400" b="1" dirty="0" smtClean="0"/>
              <a:t>M3.2 </a:t>
            </a:r>
            <a:r>
              <a:rPr lang="en-GB" sz="1400" b="1" dirty="0"/>
              <a:t>– Task 8 </a:t>
            </a:r>
            <a:r>
              <a:rPr lang="en-GB" sz="1400" dirty="0"/>
              <a:t>- Discuss the different software engines for multiple platforms in terms of ease of use, adaptability, game creation issues, production times and final output.</a:t>
            </a:r>
            <a:endParaRPr lang="en-US" sz="1400" dirty="0"/>
          </a:p>
          <a:p>
            <a:pPr marL="14287" indent="0">
              <a:buNone/>
            </a:pPr>
            <a:r>
              <a:rPr lang="en-GB" sz="1400" b="1" dirty="0" smtClean="0"/>
              <a:t>D3.1 </a:t>
            </a:r>
            <a:r>
              <a:rPr lang="en-GB" sz="1400" b="1" dirty="0"/>
              <a:t>– Task 9 </a:t>
            </a:r>
            <a:r>
              <a:rPr lang="en-GB" sz="1400" dirty="0"/>
              <a:t>– Using the Game Scenario </a:t>
            </a:r>
            <a:r>
              <a:rPr lang="en-GB" sz="1400" dirty="0">
                <a:hlinkClick r:id="rId3" action="ppaction://hlinkfile"/>
              </a:rPr>
              <a:t>here</a:t>
            </a:r>
            <a:r>
              <a:rPr lang="en-GB" sz="1400" dirty="0"/>
              <a:t>, justify the choices under each heading of platform on which to run an identified software technology.</a:t>
            </a:r>
          </a:p>
          <a:p>
            <a:pPr marL="14287" indent="0">
              <a:buNone/>
            </a:pPr>
            <a:r>
              <a:rPr lang="en-US" sz="1400" b="1" dirty="0"/>
              <a:t>D3.2 – Task 10 – </a:t>
            </a:r>
            <a:r>
              <a:rPr lang="en-US" sz="1400" dirty="0"/>
              <a:t>Using the table, compare and contrast issues in game development in terms of platforms on which to run the produced game.</a:t>
            </a:r>
          </a:p>
          <a:p>
            <a:pPr marL="0" indent="0">
              <a:buNone/>
            </a:pPr>
            <a:endParaRPr lang="en-GB" sz="1400" dirty="0"/>
          </a:p>
        </p:txBody>
      </p:sp>
      <p:sp>
        <p:nvSpPr>
          <p:cNvPr id="17" name="Title 2"/>
          <p:cNvSpPr>
            <a:spLocks noGrp="1"/>
          </p:cNvSpPr>
          <p:nvPr>
            <p:ph type="title"/>
          </p:nvPr>
        </p:nvSpPr>
        <p:spPr>
          <a:xfrm>
            <a:off x="230832" y="116632"/>
            <a:ext cx="8733656" cy="648072"/>
          </a:xfrm>
        </p:spPr>
        <p:txBody>
          <a:bodyPr>
            <a:noAutofit/>
          </a:bodyPr>
          <a:lstStyle/>
          <a:p>
            <a:r>
              <a:rPr lang="en-GB" dirty="0"/>
              <a:t>Assessment Task </a:t>
            </a:r>
            <a:r>
              <a:rPr lang="en-GB" dirty="0" smtClean="0"/>
              <a:t>List</a:t>
            </a:r>
            <a:endParaRPr lang="en-GB" sz="36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544616"/>
          </a:xfrm>
        </p:spPr>
        <p:txBody>
          <a:bodyPr>
            <a:noAutofit/>
          </a:bodyPr>
          <a:lstStyle/>
          <a:p>
            <a:r>
              <a:rPr lang="en-GB" sz="1600" b="1" dirty="0" smtClean="0"/>
              <a:t>Assessment </a:t>
            </a:r>
            <a:r>
              <a:rPr lang="en-GB" sz="1600" b="1" dirty="0"/>
              <a:t>Criteria </a:t>
            </a:r>
            <a:r>
              <a:rPr lang="en-GB" sz="1600" b="1" dirty="0" smtClean="0"/>
              <a:t>P3</a:t>
            </a:r>
            <a:endParaRPr lang="en-GB" sz="1600" dirty="0"/>
          </a:p>
          <a:p>
            <a:r>
              <a:rPr lang="en-GB" sz="1600" dirty="0"/>
              <a:t>P3 Learners must describe types of software technologies for game platforms to include operating systems, drivers and graphics. This should include examples of operating systems, application and scripting software. This could be presented in the form of a report, and should include some appropriate use of subject terminology. </a:t>
            </a:r>
            <a:endParaRPr lang="en-GB" sz="1600" dirty="0" smtClean="0"/>
          </a:p>
          <a:p>
            <a:r>
              <a:rPr lang="en-GB" sz="1600" b="1" dirty="0" smtClean="0"/>
              <a:t>Assessment </a:t>
            </a:r>
            <a:r>
              <a:rPr lang="en-GB" sz="1600" b="1" dirty="0"/>
              <a:t>Criteria </a:t>
            </a:r>
            <a:r>
              <a:rPr lang="en-GB" sz="1600" b="1" dirty="0" smtClean="0"/>
              <a:t>M3,</a:t>
            </a:r>
            <a:endParaRPr lang="en-GB" sz="1600" dirty="0"/>
          </a:p>
          <a:p>
            <a:r>
              <a:rPr lang="en-GB" sz="1600" dirty="0"/>
              <a:t>For merit criterion M3 learners must discuss the different software technologies for multiple platforms excluding operating systems. They should discuss and detail the usage of these technologies. Evidence for this could be supported by photographic evidence that the learners have used different technologies with multiple platforms in addition to the discussions of these from the learners which could be presented in the form of a report. </a:t>
            </a:r>
            <a:endParaRPr lang="en-GB" sz="1600" dirty="0" smtClean="0"/>
          </a:p>
          <a:p>
            <a:r>
              <a:rPr lang="en-GB" sz="1600" b="1" dirty="0" smtClean="0"/>
              <a:t>Assessment </a:t>
            </a:r>
            <a:r>
              <a:rPr lang="en-GB" sz="1600" b="1" dirty="0"/>
              <a:t>Criteria </a:t>
            </a:r>
            <a:r>
              <a:rPr lang="en-GB" sz="1600" b="1" dirty="0" smtClean="0"/>
              <a:t>D3 </a:t>
            </a:r>
            <a:endParaRPr lang="en-GB" sz="1600" dirty="0"/>
          </a:p>
          <a:p>
            <a:r>
              <a:rPr lang="en-GB" sz="1600" dirty="0"/>
              <a:t>For distinction criterion D3 the learners must justify the choices of platform on which to run an identified software technology. This is best achieved if they are given a scenario which gives them the opportunity to look at a number of different platforms to play an identified software technology and to compare any differences with a view to justifying the choice of platform for the user and the technology. This could be evidenced in the form of a report or table that compares the choices with detail. </a:t>
            </a:r>
          </a:p>
        </p:txBody>
      </p:sp>
      <p:sp>
        <p:nvSpPr>
          <p:cNvPr id="3" name="Title 2"/>
          <p:cNvSpPr>
            <a:spLocks noGrp="1"/>
          </p:cNvSpPr>
          <p:nvPr>
            <p:ph type="title"/>
          </p:nvPr>
        </p:nvSpPr>
        <p:spPr>
          <a:xfrm>
            <a:off x="446856" y="116632"/>
            <a:ext cx="8229600" cy="720080"/>
          </a:xfrm>
        </p:spPr>
        <p:txBody>
          <a:bodyPr>
            <a:normAutofit/>
          </a:bodyPr>
          <a:lstStyle/>
          <a:p>
            <a:r>
              <a:rPr lang="en-GB" sz="3200" dirty="0" smtClean="0"/>
              <a:t>Assessment Criteria P3, M3 and D3</a:t>
            </a:r>
            <a:endParaRPr lang="en-GB"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88631"/>
          </a:xfrm>
        </p:spPr>
        <p:txBody>
          <a:bodyPr>
            <a:noAutofit/>
          </a:bodyPr>
          <a:lstStyle/>
          <a:p>
            <a:r>
              <a:rPr lang="en-GB" sz="2200" dirty="0" smtClean="0"/>
              <a:t>Here </a:t>
            </a:r>
            <a:r>
              <a:rPr lang="en-GB" sz="2200" dirty="0"/>
              <a:t>the learners need to be encouraged to develop an in-depth understanding of the software technologies available for game platforms. They should extend their discussion from the hardware to identify the software used on them. They should research different software technologies and consider all aspects of software requirements for developing on different platforms. This is ideal group/team working where discussions and new ideas will help wider thinking. </a:t>
            </a:r>
          </a:p>
          <a:p>
            <a:r>
              <a:rPr lang="en-GB" sz="2200" dirty="0"/>
              <a:t>Here the learners will also benefit from having practical gameplay on the different systems; this will give them the opportunity to compare the hardware and software specifications and the differences in performance in the game play with different platforms. They should share their findings and views as discussions with the group. </a:t>
            </a:r>
          </a:p>
        </p:txBody>
      </p:sp>
      <p:sp>
        <p:nvSpPr>
          <p:cNvPr id="3" name="Title 2"/>
          <p:cNvSpPr>
            <a:spLocks noGrp="1"/>
          </p:cNvSpPr>
          <p:nvPr>
            <p:ph type="title"/>
          </p:nvPr>
        </p:nvSpPr>
        <p:spPr>
          <a:xfrm>
            <a:off x="230832" y="116632"/>
            <a:ext cx="8733656" cy="720080"/>
          </a:xfrm>
        </p:spPr>
        <p:txBody>
          <a:bodyPr>
            <a:noAutofit/>
          </a:bodyPr>
          <a:lstStyle/>
          <a:p>
            <a:r>
              <a:rPr lang="en-GB" sz="2200" dirty="0" smtClean="0"/>
              <a:t>LO3 </a:t>
            </a:r>
            <a:r>
              <a:rPr lang="en-GB" sz="2200" dirty="0"/>
              <a:t>- Understand Software Technologies for Game Platforms</a:t>
            </a:r>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184576"/>
          </a:xfrm>
        </p:spPr>
        <p:txBody>
          <a:bodyPr>
            <a:noAutofit/>
          </a:bodyPr>
          <a:lstStyle/>
          <a:p>
            <a:pPr marL="268288" indent="-255588"/>
            <a:r>
              <a:rPr lang="en-GB" sz="1500" dirty="0" smtClean="0"/>
              <a:t>All gaming production software on the market is aware of the limitations of the device it is being programmed for. We would love to have a FPS on the iPhone that had multiple levels, character development, Unreal graphics, video cut sequences etc. but the iPhone is just not capable of handling this. Similarly programming COD on the Xbox so it could be used on the Wii was always going to be a challenge because of the control system.</a:t>
            </a:r>
          </a:p>
          <a:p>
            <a:pPr marL="268288" indent="-255588"/>
            <a:r>
              <a:rPr lang="en-GB" sz="1500" dirty="0" smtClean="0"/>
              <a:t>All games are programmed on a PC or Apple computer, it is the software that games are made on that limits down the usage. For instance </a:t>
            </a:r>
            <a:r>
              <a:rPr lang="en-GB" sz="1500" dirty="0"/>
              <a:t>K</a:t>
            </a:r>
            <a:r>
              <a:rPr lang="en-GB" sz="1500" dirty="0" smtClean="0"/>
              <a:t>odu makes 3D games that run on the Xbox 360, the games have little limit in terms of size, layers, amount of characters etc. The produced 3D environment is automatic creating a layer plane for the action. Put this onto a Wii and change the code and it might work, put this onto an iPhone and it will struggle, graphics will be reduced to a lower pixel rate, FPS will be reduced, there will be slow down when too many things are on the screen.</a:t>
            </a:r>
          </a:p>
          <a:p>
            <a:pPr marL="268288" indent="-255588"/>
            <a:r>
              <a:rPr lang="en-GB" sz="1500" dirty="0" smtClean="0"/>
              <a:t>Similarly when a game is written for a PS4 and all the sound is linked, flowing action, activated FMV’s, routines etc., it is all written in the language used on a PS4. When something is written for Android it is almost guaranteed to work on other Android devices because of the cross compatibility with OS’s.</a:t>
            </a:r>
          </a:p>
          <a:p>
            <a:pPr marL="268288" indent="-255588"/>
            <a:r>
              <a:rPr lang="en-GB" sz="1500" dirty="0" smtClean="0"/>
              <a:t>Dependent code throughout the written program will need recoding, this is why there was a long wait for porting from one system to another. Remember that it was a long time before video encoding became cross compatible from one system to another.</a:t>
            </a:r>
          </a:p>
          <a:p>
            <a:pPr marL="109728" indent="0">
              <a:buNone/>
            </a:pPr>
            <a:r>
              <a:rPr lang="en-GB" sz="1500" b="1" dirty="0" smtClean="0"/>
              <a:t>P3.1 – Task 1 – </a:t>
            </a:r>
            <a:r>
              <a:rPr lang="en-GB" sz="1500" dirty="0" smtClean="0"/>
              <a:t>Research and Describe with examples how hardware dependency can have an impact on software </a:t>
            </a:r>
            <a:r>
              <a:rPr lang="en-GB" sz="1500" dirty="0"/>
              <a:t>technologies for game </a:t>
            </a:r>
            <a:r>
              <a:rPr lang="en-GB" sz="1500" dirty="0" smtClean="0"/>
              <a:t>platforms using </a:t>
            </a:r>
            <a:r>
              <a:rPr lang="en-GB" sz="1500" dirty="0"/>
              <a:t>appropriate use of subject </a:t>
            </a:r>
            <a:r>
              <a:rPr lang="en-GB" sz="1500" dirty="0" smtClean="0"/>
              <a:t>terminology.</a:t>
            </a:r>
          </a:p>
          <a:p>
            <a:pPr marL="109728" indent="0">
              <a:buNone/>
            </a:pPr>
            <a:endParaRPr lang="en-GB" sz="1500" dirty="0">
              <a:solidFill>
                <a:schemeClr val="dk1"/>
              </a:solidFill>
              <a:cs typeface="Arial" pitchFamily="34" charset="0"/>
            </a:endParaRPr>
          </a:p>
          <a:p>
            <a:pPr marL="109728" indent="0">
              <a:buNone/>
            </a:pPr>
            <a:endParaRPr lang="en-GB" sz="1500" dirty="0" smtClean="0"/>
          </a:p>
          <a:p>
            <a:endParaRPr lang="en-GB" sz="1500" dirty="0"/>
          </a:p>
        </p:txBody>
      </p:sp>
      <p:sp>
        <p:nvSpPr>
          <p:cNvPr id="17" name="Title 2"/>
          <p:cNvSpPr>
            <a:spLocks noGrp="1"/>
          </p:cNvSpPr>
          <p:nvPr>
            <p:ph type="title"/>
          </p:nvPr>
        </p:nvSpPr>
        <p:spPr>
          <a:xfrm>
            <a:off x="230832" y="116632"/>
            <a:ext cx="8733656" cy="576064"/>
          </a:xfrm>
        </p:spPr>
        <p:txBody>
          <a:bodyPr>
            <a:noAutofit/>
          </a:bodyPr>
          <a:lstStyle/>
          <a:p>
            <a:r>
              <a:rPr lang="en-GB" sz="2300" dirty="0" smtClean="0"/>
              <a:t>P3.1 </a:t>
            </a:r>
            <a:r>
              <a:rPr lang="en-GB" sz="2300" dirty="0"/>
              <a:t>– Understand Software Technologies </a:t>
            </a:r>
            <a:r>
              <a:rPr lang="en-GB" sz="2300" dirty="0" smtClean="0"/>
              <a:t>- Dependencies</a:t>
            </a:r>
            <a:endParaRPr lang="en-GB" sz="2300" dirty="0"/>
          </a:p>
        </p:txBody>
      </p:sp>
      <p:graphicFrame>
        <p:nvGraphicFramePr>
          <p:cNvPr id="3" name="Table 2"/>
          <p:cNvGraphicFramePr>
            <a:graphicFrameLocks noGrp="1"/>
          </p:cNvGraphicFramePr>
          <p:nvPr>
            <p:extLst>
              <p:ext uri="{D42A27DB-BD31-4B8C-83A1-F6EECF244321}">
                <p14:modId xmlns:p14="http://schemas.microsoft.com/office/powerpoint/2010/main" val="1904901964"/>
              </p:ext>
            </p:extLst>
          </p:nvPr>
        </p:nvGraphicFramePr>
        <p:xfrm>
          <a:off x="251520" y="6165304"/>
          <a:ext cx="8712968" cy="360040"/>
        </p:xfrm>
        <a:graphic>
          <a:graphicData uri="http://schemas.openxmlformats.org/drawingml/2006/table">
            <a:tbl>
              <a:tblPr firstRow="1" bandRow="1">
                <a:tableStyleId>{5C22544A-7EE6-4342-B048-85BDC9FD1C3A}</a:tableStyleId>
              </a:tblPr>
              <a:tblGrid>
                <a:gridCol w="2448272"/>
                <a:gridCol w="1908212"/>
                <a:gridCol w="2178242"/>
                <a:gridCol w="2178242"/>
              </a:tblGrid>
              <a:tr h="360040">
                <a:tc>
                  <a:txBody>
                    <a:bodyPr/>
                    <a:lstStyle/>
                    <a:p>
                      <a:pPr algn="ctr"/>
                      <a:r>
                        <a:rPr lang="en-GB" sz="1200" dirty="0" smtClean="0"/>
                        <a:t>Internal Hardware dependence</a:t>
                      </a:r>
                      <a:endParaRPr lang="en-GB" sz="1200" dirty="0"/>
                    </a:p>
                  </a:txBody>
                  <a:tcPr/>
                </a:tc>
                <a:tc>
                  <a:txBody>
                    <a:bodyPr/>
                    <a:lstStyle/>
                    <a:p>
                      <a:pPr algn="ctr"/>
                      <a:r>
                        <a:rPr lang="en-GB" sz="1200" dirty="0" smtClean="0"/>
                        <a:t>Software compliance</a:t>
                      </a:r>
                      <a:endParaRPr lang="en-GB" sz="1200" dirty="0"/>
                    </a:p>
                  </a:txBody>
                  <a:tcPr/>
                </a:tc>
                <a:tc>
                  <a:txBody>
                    <a:bodyPr/>
                    <a:lstStyle/>
                    <a:p>
                      <a:pPr algn="ctr"/>
                      <a:r>
                        <a:rPr lang="en-GB" sz="1200" dirty="0" smtClean="0"/>
                        <a:t>Code compatibility</a:t>
                      </a:r>
                      <a:endParaRPr lang="en-GB" sz="1200" dirty="0"/>
                    </a:p>
                  </a:txBody>
                  <a:tcPr/>
                </a:tc>
                <a:tc>
                  <a:txBody>
                    <a:bodyPr/>
                    <a:lstStyle/>
                    <a:p>
                      <a:pPr algn="ctr"/>
                      <a:r>
                        <a:rPr lang="en-GB" sz="1200" dirty="0" smtClean="0"/>
                        <a:t>External hardware issues</a:t>
                      </a:r>
                      <a:endParaRPr lang="en-GB" sz="1200" dirty="0"/>
                    </a:p>
                  </a:txBody>
                  <a:tcPr/>
                </a:tc>
              </a:tr>
            </a:tbl>
          </a:graphicData>
        </a:graphic>
      </p:graphicFrame>
    </p:spTree>
    <p:extLst>
      <p:ext uri="{BB962C8B-B14F-4D97-AF65-F5344CB8AC3E}">
        <p14:creationId xmlns:p14="http://schemas.microsoft.com/office/powerpoint/2010/main" val="11238803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544616"/>
          </a:xfrm>
        </p:spPr>
        <p:txBody>
          <a:bodyPr>
            <a:noAutofit/>
          </a:bodyPr>
          <a:lstStyle/>
          <a:p>
            <a:r>
              <a:rPr lang="en-GB" sz="1500" dirty="0" smtClean="0"/>
              <a:t>All Consoles and handhelds have a different </a:t>
            </a:r>
            <a:r>
              <a:rPr lang="en-GB" sz="1500" b="1" dirty="0" smtClean="0"/>
              <a:t>operating system </a:t>
            </a:r>
            <a:r>
              <a:rPr lang="en-GB" sz="1500" dirty="0" smtClean="0"/>
              <a:t>and even similar operating systems have subtle difference that can affect the compatible coding of a game. We are all aware of Windows and the different versions of this OS. Installed games take advantage of the coding of Windows to benefit the gaming experience. Games look at the hardware installed within the OS and use it, Screens, Sound, Graphics, Networks, Resolution, installed components like DirectX.</a:t>
            </a:r>
          </a:p>
          <a:p>
            <a:r>
              <a:rPr lang="en-GB" sz="1500" dirty="0" smtClean="0"/>
              <a:t>The transition time from PC to Xbox was less than any other</a:t>
            </a:r>
            <a:r>
              <a:rPr lang="en-GB" sz="1500" dirty="0"/>
              <a:t> s</a:t>
            </a:r>
            <a:r>
              <a:rPr lang="en-GB" sz="1500" dirty="0" smtClean="0"/>
              <a:t>ystem because they sued a similar OS, similar modules and routines and define similar hardware. If anything the coding on an </a:t>
            </a:r>
            <a:r>
              <a:rPr lang="en-GB" sz="1500" dirty="0" err="1" smtClean="0"/>
              <a:t>XBox</a:t>
            </a:r>
            <a:r>
              <a:rPr lang="en-GB" sz="1500" dirty="0" smtClean="0"/>
              <a:t> </a:t>
            </a:r>
            <a:r>
              <a:rPr lang="en-GB" sz="1500" dirty="0"/>
              <a:t>is reduced </a:t>
            </a:r>
            <a:r>
              <a:rPr lang="en-GB" sz="1500" dirty="0" smtClean="0"/>
              <a:t>because it only has one graphics card to dice for.</a:t>
            </a:r>
          </a:p>
          <a:p>
            <a:r>
              <a:rPr lang="en-GB" sz="1500" dirty="0" smtClean="0"/>
              <a:t>Nintendo used a similar language for its systems which allowed backward compatibility between generations of console, it allowed Gameboy games to play on an Advance, Advance Games to play on a DS. Coding becomes more streamlined but it is not a huge new learning curve for programmers.</a:t>
            </a:r>
          </a:p>
          <a:p>
            <a:r>
              <a:rPr lang="en-GB" sz="1500" dirty="0" smtClean="0"/>
              <a:t>Similarly PS3, PS2 and PS1 OS’s had similarities to make games backwardly compatible. IOS on Apple hardware is less compatible even with generations of Apples. Cross compatible software from OSX and from generations of IOS so the API’s can run through the generations has limited down Apps on earlier devices.</a:t>
            </a:r>
          </a:p>
          <a:p>
            <a:r>
              <a:rPr lang="en-GB" sz="1500" dirty="0" smtClean="0"/>
              <a:t>In comparison Android OS is more open source allowing for devices to upgrade OS to make Apps and Games more compatible.</a:t>
            </a:r>
          </a:p>
          <a:p>
            <a:pPr marL="109728" indent="0">
              <a:buNone/>
            </a:pPr>
            <a:r>
              <a:rPr lang="en-GB" sz="1500" b="1" dirty="0" smtClean="0"/>
              <a:t>P3.2 </a:t>
            </a:r>
            <a:r>
              <a:rPr lang="en-GB" sz="1500" b="1" dirty="0"/>
              <a:t>– Task </a:t>
            </a:r>
            <a:r>
              <a:rPr lang="en-GB" sz="1500" b="1" dirty="0" smtClean="0"/>
              <a:t>2 – </a:t>
            </a:r>
            <a:r>
              <a:rPr lang="en-GB" sz="1500" dirty="0" smtClean="0"/>
              <a:t>Research and Describe with shown examples of how </a:t>
            </a:r>
            <a:r>
              <a:rPr lang="en-GB" sz="1500" b="1" dirty="0" smtClean="0"/>
              <a:t>OS</a:t>
            </a:r>
            <a:r>
              <a:rPr lang="en-GB" sz="1500" dirty="0" smtClean="0"/>
              <a:t> dependency </a:t>
            </a:r>
            <a:r>
              <a:rPr lang="en-GB" sz="1500" dirty="0"/>
              <a:t>can have an impact on </a:t>
            </a:r>
            <a:r>
              <a:rPr lang="en-GB" sz="1500" dirty="0" smtClean="0"/>
              <a:t>game creation and game compliance using </a:t>
            </a:r>
            <a:r>
              <a:rPr lang="en-GB" sz="1500" dirty="0"/>
              <a:t>appropriate use of subject terminology</a:t>
            </a:r>
            <a:r>
              <a:rPr lang="en-GB" sz="1500" dirty="0" smtClean="0"/>
              <a:t>.</a:t>
            </a:r>
            <a:endParaRPr lang="en-GB" sz="1500" dirty="0"/>
          </a:p>
        </p:txBody>
      </p:sp>
      <p:sp>
        <p:nvSpPr>
          <p:cNvPr id="17" name="Title 2"/>
          <p:cNvSpPr>
            <a:spLocks noGrp="1"/>
          </p:cNvSpPr>
          <p:nvPr>
            <p:ph type="title"/>
          </p:nvPr>
        </p:nvSpPr>
        <p:spPr>
          <a:xfrm>
            <a:off x="230832" y="116632"/>
            <a:ext cx="8733656" cy="648072"/>
          </a:xfrm>
        </p:spPr>
        <p:txBody>
          <a:bodyPr>
            <a:noAutofit/>
          </a:bodyPr>
          <a:lstStyle/>
          <a:p>
            <a:r>
              <a:rPr lang="en-GB" sz="2800" dirty="0" smtClean="0"/>
              <a:t>P3.2 </a:t>
            </a:r>
            <a:r>
              <a:rPr lang="en-GB" sz="2800" dirty="0"/>
              <a:t>– Understand Software Technologies </a:t>
            </a:r>
            <a:r>
              <a:rPr lang="en-GB" sz="2800" dirty="0" smtClean="0"/>
              <a:t>– OS’s</a:t>
            </a:r>
            <a:endParaRPr lang="en-GB" sz="2800" dirty="0"/>
          </a:p>
        </p:txBody>
      </p:sp>
    </p:spTree>
    <p:extLst>
      <p:ext uri="{BB962C8B-B14F-4D97-AF65-F5344CB8AC3E}">
        <p14:creationId xmlns:p14="http://schemas.microsoft.com/office/powerpoint/2010/main" val="20529129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544616"/>
          </a:xfrm>
        </p:spPr>
        <p:txBody>
          <a:bodyPr>
            <a:noAutofit/>
          </a:bodyPr>
          <a:lstStyle/>
          <a:p>
            <a:r>
              <a:rPr lang="en-GB" sz="1500" dirty="0" smtClean="0"/>
              <a:t>The biggest benefit stated on programming for the PS, Xbox and Nintendo is the one size fits all (mostly) when it comes to hardware and compatibility. Same for Handhelds, games on the DS work straight on the DSX and </a:t>
            </a:r>
            <a:r>
              <a:rPr lang="en-GB" sz="1500" dirty="0" err="1" smtClean="0"/>
              <a:t>Dsi</a:t>
            </a:r>
            <a:r>
              <a:rPr lang="en-GB" sz="1500" dirty="0" smtClean="0"/>
              <a:t>. There is no need for additional downloads, to install drivers, to configure for screen issues. Same for the controllers, any Xbox controller will work, the keys are the same, the buttons, possibly located somewhere else or with a few extra but that is just adding to what is already there. </a:t>
            </a:r>
          </a:p>
          <a:p>
            <a:r>
              <a:rPr lang="en-GB" sz="1500" dirty="0" smtClean="0"/>
              <a:t>However on PC’s and Apples </a:t>
            </a:r>
            <a:r>
              <a:rPr lang="en-GB" sz="1500" dirty="0"/>
              <a:t>there is this issue</a:t>
            </a:r>
            <a:r>
              <a:rPr lang="en-GB" sz="1500" dirty="0" smtClean="0"/>
              <a:t>. Compliant </a:t>
            </a:r>
            <a:r>
              <a:rPr lang="en-GB" sz="1500" b="1" dirty="0" smtClean="0"/>
              <a:t>drivers</a:t>
            </a:r>
            <a:r>
              <a:rPr lang="en-GB" sz="1500" dirty="0" smtClean="0"/>
              <a:t> for the game you want slows down the installation and game playing processes. All boxes state what the games work best in but most PC gamers have different hardware, different graphics cards, sound cards, motherboards, screen sizes and resolutions, different controllers beyond the keyboard, different Cameras and Microphones. Games programmers cannot include a one size fits all for these, every card is different and requires different </a:t>
            </a:r>
            <a:r>
              <a:rPr lang="en-GB" sz="1500" b="1" dirty="0" smtClean="0"/>
              <a:t>drivers</a:t>
            </a:r>
            <a:r>
              <a:rPr lang="en-GB" sz="1500" dirty="0" smtClean="0"/>
              <a:t>.</a:t>
            </a:r>
          </a:p>
          <a:p>
            <a:r>
              <a:rPr lang="en-GB" sz="1500" dirty="0" smtClean="0"/>
              <a:t>The solution is to put the driver files on the site to download, plugins, add-ons, updates and bug fixes. Without the right drivers there will be glitches, dropped frame rates, dropped baud rate on the sound card, or lag on the network. Configuring a game on a PC or Apple for the right drivers will overcome most of these issues, most. Testing after game release and patches tends to fix most of those remaining but it is a burden PC owners will put up with for that extra water effect, that extra facial feature, that extra reduction in lag to make their games better.</a:t>
            </a:r>
          </a:p>
          <a:p>
            <a:pPr marL="109728" indent="0">
              <a:buNone/>
            </a:pPr>
            <a:r>
              <a:rPr lang="en-GB" sz="1500" b="1" dirty="0" smtClean="0"/>
              <a:t>P3.3 </a:t>
            </a:r>
            <a:r>
              <a:rPr lang="en-GB" sz="1500" b="1" dirty="0"/>
              <a:t>– Task </a:t>
            </a:r>
            <a:r>
              <a:rPr lang="en-GB" sz="1500" b="1" dirty="0" smtClean="0"/>
              <a:t>3 </a:t>
            </a:r>
            <a:r>
              <a:rPr lang="en-GB" sz="1500" b="1" dirty="0"/>
              <a:t>– </a:t>
            </a:r>
            <a:r>
              <a:rPr lang="en-GB" sz="1500" dirty="0"/>
              <a:t>Research and Describe with shown examples of how </a:t>
            </a:r>
            <a:r>
              <a:rPr lang="en-GB" sz="1500" b="1" dirty="0" smtClean="0"/>
              <a:t>Driver Issues</a:t>
            </a:r>
            <a:r>
              <a:rPr lang="en-GB" sz="1500" dirty="0" smtClean="0"/>
              <a:t> can </a:t>
            </a:r>
            <a:r>
              <a:rPr lang="en-GB" sz="1500" dirty="0"/>
              <a:t>have an impact on game creation and game </a:t>
            </a:r>
            <a:r>
              <a:rPr lang="en-GB" sz="1500" dirty="0" smtClean="0"/>
              <a:t>installation </a:t>
            </a:r>
            <a:r>
              <a:rPr lang="en-GB" sz="1500" dirty="0"/>
              <a:t>using appropriate use of subject </a:t>
            </a:r>
            <a:r>
              <a:rPr lang="en-GB" sz="1500" dirty="0" smtClean="0"/>
              <a:t>terminology.</a:t>
            </a:r>
          </a:p>
        </p:txBody>
      </p:sp>
      <p:sp>
        <p:nvSpPr>
          <p:cNvPr id="17" name="Title 2"/>
          <p:cNvSpPr>
            <a:spLocks noGrp="1"/>
          </p:cNvSpPr>
          <p:nvPr>
            <p:ph type="title"/>
          </p:nvPr>
        </p:nvSpPr>
        <p:spPr>
          <a:xfrm>
            <a:off x="230832" y="116632"/>
            <a:ext cx="8733656" cy="648072"/>
          </a:xfrm>
        </p:spPr>
        <p:txBody>
          <a:bodyPr>
            <a:noAutofit/>
          </a:bodyPr>
          <a:lstStyle/>
          <a:p>
            <a:r>
              <a:rPr lang="en-GB" sz="2400" dirty="0" smtClean="0"/>
              <a:t>P3.3 </a:t>
            </a:r>
            <a:r>
              <a:rPr lang="en-GB" sz="2400" dirty="0"/>
              <a:t>– Understand Software Technologies </a:t>
            </a:r>
            <a:r>
              <a:rPr lang="en-GB" sz="2400" dirty="0" smtClean="0"/>
              <a:t>- Drivers</a:t>
            </a:r>
            <a:endParaRPr lang="en-GB" sz="2400" dirty="0"/>
          </a:p>
        </p:txBody>
      </p:sp>
      <p:graphicFrame>
        <p:nvGraphicFramePr>
          <p:cNvPr id="3" name="Table 2"/>
          <p:cNvGraphicFramePr>
            <a:graphicFrameLocks noGrp="1"/>
          </p:cNvGraphicFramePr>
          <p:nvPr>
            <p:extLst>
              <p:ext uri="{D42A27DB-BD31-4B8C-83A1-F6EECF244321}">
                <p14:modId xmlns:p14="http://schemas.microsoft.com/office/powerpoint/2010/main" val="4122803612"/>
              </p:ext>
            </p:extLst>
          </p:nvPr>
        </p:nvGraphicFramePr>
        <p:xfrm>
          <a:off x="323528" y="6154504"/>
          <a:ext cx="8424936" cy="370840"/>
        </p:xfrm>
        <a:graphic>
          <a:graphicData uri="http://schemas.openxmlformats.org/drawingml/2006/table">
            <a:tbl>
              <a:tblPr firstRow="1" bandRow="1">
                <a:tableStyleId>{5C22544A-7EE6-4342-B048-85BDC9FD1C3A}</a:tableStyleId>
              </a:tblPr>
              <a:tblGrid>
                <a:gridCol w="2106234"/>
                <a:gridCol w="2106234"/>
                <a:gridCol w="2106234"/>
                <a:gridCol w="2106234"/>
              </a:tblGrid>
              <a:tr h="370840">
                <a:tc>
                  <a:txBody>
                    <a:bodyPr/>
                    <a:lstStyle/>
                    <a:p>
                      <a:pPr algn="ctr"/>
                      <a:r>
                        <a:rPr lang="en-GB" sz="1400" dirty="0" smtClean="0"/>
                        <a:t>Graphics</a:t>
                      </a:r>
                      <a:endParaRPr lang="en-GB" sz="1400" dirty="0"/>
                    </a:p>
                  </a:txBody>
                  <a:tcPr/>
                </a:tc>
                <a:tc>
                  <a:txBody>
                    <a:bodyPr/>
                    <a:lstStyle/>
                    <a:p>
                      <a:pPr algn="ctr"/>
                      <a:r>
                        <a:rPr lang="en-GB" sz="1400" dirty="0" smtClean="0"/>
                        <a:t>Sound</a:t>
                      </a:r>
                      <a:endParaRPr lang="en-GB" sz="1400" dirty="0"/>
                    </a:p>
                  </a:txBody>
                  <a:tcPr/>
                </a:tc>
                <a:tc>
                  <a:txBody>
                    <a:bodyPr/>
                    <a:lstStyle/>
                    <a:p>
                      <a:pPr algn="ctr"/>
                      <a:r>
                        <a:rPr lang="en-GB" sz="1400" dirty="0" smtClean="0"/>
                        <a:t>Networks</a:t>
                      </a:r>
                      <a:endParaRPr lang="en-GB" sz="1400" dirty="0"/>
                    </a:p>
                  </a:txBody>
                  <a:tcPr/>
                </a:tc>
                <a:tc>
                  <a:txBody>
                    <a:bodyPr/>
                    <a:lstStyle/>
                    <a:p>
                      <a:pPr algn="ctr"/>
                      <a:r>
                        <a:rPr lang="en-GB" sz="1400" dirty="0" smtClean="0"/>
                        <a:t>Interface</a:t>
                      </a:r>
                      <a:endParaRPr lang="en-GB" sz="1400" dirty="0"/>
                    </a:p>
                  </a:txBody>
                  <a:tcPr/>
                </a:tc>
              </a:tr>
            </a:tbl>
          </a:graphicData>
        </a:graphic>
      </p:graphicFrame>
    </p:spTree>
    <p:extLst>
      <p:ext uri="{BB962C8B-B14F-4D97-AF65-F5344CB8AC3E}">
        <p14:creationId xmlns:p14="http://schemas.microsoft.com/office/powerpoint/2010/main" val="16899439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544616"/>
          </a:xfrm>
        </p:spPr>
        <p:txBody>
          <a:bodyPr>
            <a:noAutofit/>
          </a:bodyPr>
          <a:lstStyle/>
          <a:p>
            <a:pPr marL="268288" indent="-255588"/>
            <a:r>
              <a:rPr lang="en-GB" sz="1500" dirty="0" smtClean="0"/>
              <a:t>All games are written in code, it is what computers understand. There have been so many codes over the years that Computer programming courses struggle to keep up with what is new, what is trendy, what is good and what is necessary to learn. Pascal, </a:t>
            </a:r>
            <a:r>
              <a:rPr lang="en-GB" sz="1500" dirty="0" err="1" smtClean="0"/>
              <a:t>Fortan</a:t>
            </a:r>
            <a:r>
              <a:rPr lang="en-GB" sz="1500" dirty="0" smtClean="0"/>
              <a:t>, Basic, Cobol, all gone now but the basis of their language still exists, the skills learned from them, the techniques, the methodology </a:t>
            </a:r>
            <a:r>
              <a:rPr lang="en-GB" sz="1500" dirty="0"/>
              <a:t>i</a:t>
            </a:r>
            <a:r>
              <a:rPr lang="en-GB" sz="1500" dirty="0" smtClean="0"/>
              <a:t>s the same even with new languages.</a:t>
            </a:r>
          </a:p>
          <a:p>
            <a:pPr marL="268288" indent="-255588"/>
            <a:r>
              <a:rPr lang="en-GB" sz="1500" dirty="0" smtClean="0"/>
              <a:t>C++ and C# (called C sharp) are the current main contenders in the higher level of programming languages, with engines like the CryEngine, Unreal and </a:t>
            </a:r>
            <a:r>
              <a:rPr lang="en-GB" sz="1500" dirty="0" err="1" smtClean="0"/>
              <a:t>Rockstar’s</a:t>
            </a:r>
            <a:r>
              <a:rPr lang="en-GB" sz="1500" dirty="0" smtClean="0"/>
              <a:t> priority engine all using C++ as the backbone for the programming. </a:t>
            </a:r>
            <a:r>
              <a:rPr lang="en-GB" sz="1500" dirty="0"/>
              <a:t>Programmers around the world embrace C because it gives maximum control and efficiency to the programmer. C is an easy language to learn. It is a bit more cryptic in its style than some other languages, but you get beyond that fairly quickly</a:t>
            </a:r>
            <a:r>
              <a:rPr lang="en-GB" sz="1500" dirty="0" smtClean="0"/>
              <a:t>.</a:t>
            </a:r>
          </a:p>
          <a:p>
            <a:pPr marL="268288" indent="-255588"/>
            <a:r>
              <a:rPr lang="en-GB" sz="1500" dirty="0"/>
              <a:t>C is what is called a </a:t>
            </a:r>
            <a:r>
              <a:rPr lang="en-GB" sz="1500" b="1" dirty="0"/>
              <a:t>compiled language</a:t>
            </a:r>
            <a:r>
              <a:rPr lang="en-GB" sz="1500" dirty="0"/>
              <a:t>. This means that once you write your C program, you must run it through a </a:t>
            </a:r>
            <a:r>
              <a:rPr lang="en-GB" sz="1500" b="1" dirty="0"/>
              <a:t>C compiler</a:t>
            </a:r>
            <a:r>
              <a:rPr lang="en-GB" sz="1500" dirty="0"/>
              <a:t> to turn your program into an </a:t>
            </a:r>
            <a:r>
              <a:rPr lang="en-GB" sz="1500" b="1" dirty="0"/>
              <a:t>executable</a:t>
            </a:r>
            <a:r>
              <a:rPr lang="en-GB" sz="1500" dirty="0"/>
              <a:t> that the computer can run (execute</a:t>
            </a:r>
            <a:r>
              <a:rPr lang="en-GB" sz="1500" dirty="0" smtClean="0"/>
              <a:t>). For example:</a:t>
            </a:r>
          </a:p>
          <a:p>
            <a:pPr lvl="1"/>
            <a:r>
              <a:rPr lang="en-GB" sz="1200" b="1" dirty="0">
                <a:solidFill>
                  <a:srgbClr val="FF0000"/>
                </a:solidFill>
              </a:rPr>
              <a:t>#include &lt;</a:t>
            </a:r>
            <a:r>
              <a:rPr lang="en-GB" sz="1200" b="1" dirty="0" err="1" smtClean="0">
                <a:solidFill>
                  <a:srgbClr val="FF0000"/>
                </a:solidFill>
              </a:rPr>
              <a:t>stdio.h</a:t>
            </a:r>
            <a:r>
              <a:rPr lang="en-GB" sz="1200" b="1" dirty="0" smtClean="0">
                <a:solidFill>
                  <a:srgbClr val="FF0000"/>
                </a:solidFill>
              </a:rPr>
              <a:t>&gt;</a:t>
            </a:r>
          </a:p>
          <a:p>
            <a:pPr lvl="1"/>
            <a:r>
              <a:rPr lang="en-GB" sz="1200" b="1" dirty="0" err="1" smtClean="0">
                <a:solidFill>
                  <a:srgbClr val="FF0000"/>
                </a:solidFill>
              </a:rPr>
              <a:t>int</a:t>
            </a:r>
            <a:r>
              <a:rPr lang="en-GB" sz="1200" b="1" dirty="0" smtClean="0">
                <a:solidFill>
                  <a:srgbClr val="FF0000"/>
                </a:solidFill>
              </a:rPr>
              <a:t> </a:t>
            </a:r>
            <a:r>
              <a:rPr lang="en-GB" sz="1200" b="1" dirty="0">
                <a:solidFill>
                  <a:srgbClr val="FF0000"/>
                </a:solidFill>
              </a:rPr>
              <a:t>main</a:t>
            </a:r>
            <a:r>
              <a:rPr lang="en-GB" sz="1200" b="1" dirty="0" smtClean="0">
                <a:solidFill>
                  <a:srgbClr val="FF0000"/>
                </a:solidFill>
              </a:rPr>
              <a:t>()</a:t>
            </a:r>
          </a:p>
          <a:p>
            <a:pPr lvl="1"/>
            <a:r>
              <a:rPr lang="en-GB" sz="1200" b="1" dirty="0" smtClean="0">
                <a:solidFill>
                  <a:srgbClr val="FF0000"/>
                </a:solidFill>
              </a:rPr>
              <a:t>{</a:t>
            </a:r>
          </a:p>
          <a:p>
            <a:pPr lvl="1"/>
            <a:r>
              <a:rPr lang="en-GB" sz="1200" b="1" dirty="0" err="1" smtClean="0">
                <a:solidFill>
                  <a:srgbClr val="FF0000"/>
                </a:solidFill>
              </a:rPr>
              <a:t>printf</a:t>
            </a:r>
            <a:r>
              <a:rPr lang="en-GB" sz="1200" b="1" dirty="0">
                <a:solidFill>
                  <a:srgbClr val="FF0000"/>
                </a:solidFill>
              </a:rPr>
              <a:t>("This is output from my first program!\n</a:t>
            </a:r>
            <a:r>
              <a:rPr lang="en-GB" sz="1200" b="1" dirty="0" smtClean="0">
                <a:solidFill>
                  <a:srgbClr val="FF0000"/>
                </a:solidFill>
              </a:rPr>
              <a:t>");</a:t>
            </a:r>
          </a:p>
          <a:p>
            <a:pPr lvl="1"/>
            <a:r>
              <a:rPr lang="en-GB" sz="1200" b="1" dirty="0" smtClean="0">
                <a:solidFill>
                  <a:srgbClr val="FF0000"/>
                </a:solidFill>
              </a:rPr>
              <a:t>return </a:t>
            </a:r>
            <a:r>
              <a:rPr lang="en-GB" sz="1200" b="1" dirty="0">
                <a:solidFill>
                  <a:srgbClr val="FF0000"/>
                </a:solidFill>
              </a:rPr>
              <a:t>0</a:t>
            </a:r>
            <a:r>
              <a:rPr lang="en-GB" sz="1200" b="1" dirty="0" smtClean="0">
                <a:solidFill>
                  <a:srgbClr val="FF0000"/>
                </a:solidFill>
              </a:rPr>
              <a:t>;</a:t>
            </a:r>
          </a:p>
          <a:p>
            <a:pPr lvl="1"/>
            <a:r>
              <a:rPr lang="en-GB" sz="1200" b="1" dirty="0" smtClean="0">
                <a:solidFill>
                  <a:srgbClr val="FF0000"/>
                </a:solidFill>
              </a:rPr>
              <a:t>}</a:t>
            </a:r>
          </a:p>
          <a:p>
            <a:pPr marL="255588" indent="-255588"/>
            <a:r>
              <a:rPr lang="en-GB" sz="1500" dirty="0" smtClean="0"/>
              <a:t>When </a:t>
            </a:r>
            <a:r>
              <a:rPr lang="en-GB" sz="1500" dirty="0"/>
              <a:t>executed, this program instructs the computer to print out the line "This is output from my first program!" -- then the program quits. You can't get much simpler than that</a:t>
            </a:r>
            <a:r>
              <a:rPr lang="en-GB" sz="1500" dirty="0" smtClean="0"/>
              <a:t>! Then add a million more lines for the rest of the game.</a:t>
            </a:r>
            <a:endParaRPr lang="en-GB" sz="1500" dirty="0"/>
          </a:p>
          <a:p>
            <a:endParaRPr lang="en-GB" sz="1500" dirty="0"/>
          </a:p>
        </p:txBody>
      </p:sp>
      <p:sp>
        <p:nvSpPr>
          <p:cNvPr id="17" name="Title 2"/>
          <p:cNvSpPr>
            <a:spLocks noGrp="1"/>
          </p:cNvSpPr>
          <p:nvPr>
            <p:ph type="title"/>
          </p:nvPr>
        </p:nvSpPr>
        <p:spPr>
          <a:xfrm>
            <a:off x="230832" y="116632"/>
            <a:ext cx="8733656" cy="648072"/>
          </a:xfrm>
        </p:spPr>
        <p:txBody>
          <a:bodyPr>
            <a:noAutofit/>
          </a:bodyPr>
          <a:lstStyle/>
          <a:p>
            <a:r>
              <a:rPr lang="en-GB" sz="2000" dirty="0" smtClean="0"/>
              <a:t>P3.4 </a:t>
            </a:r>
            <a:r>
              <a:rPr lang="en-GB" sz="2000" dirty="0"/>
              <a:t>– Understand Software Technologies </a:t>
            </a:r>
            <a:r>
              <a:rPr lang="en-GB" sz="2000" dirty="0" smtClean="0"/>
              <a:t>– Application Languages</a:t>
            </a:r>
            <a:endParaRPr lang="en-GB" sz="2000" dirty="0"/>
          </a:p>
        </p:txBody>
      </p:sp>
    </p:spTree>
    <p:extLst>
      <p:ext uri="{BB962C8B-B14F-4D97-AF65-F5344CB8AC3E}">
        <p14:creationId xmlns:p14="http://schemas.microsoft.com/office/powerpoint/2010/main" val="40208791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6624736" cy="5544616"/>
          </a:xfrm>
        </p:spPr>
        <p:txBody>
          <a:bodyPr>
            <a:noAutofit/>
          </a:bodyPr>
          <a:lstStyle/>
          <a:p>
            <a:pPr marL="269875" indent="-255588"/>
            <a:r>
              <a:rPr lang="en-GB" sz="1500" b="1" dirty="0" smtClean="0"/>
              <a:t>C# or C Sharp </a:t>
            </a:r>
            <a:r>
              <a:rPr lang="en-GB" sz="1500" dirty="0" smtClean="0"/>
              <a:t>is </a:t>
            </a:r>
            <a:r>
              <a:rPr lang="en-GB" sz="1500" dirty="0"/>
              <a:t>a language designed to be fully compatible with Microsoft's .NET </a:t>
            </a:r>
            <a:r>
              <a:rPr lang="en-GB" sz="1500" dirty="0" smtClean="0"/>
              <a:t>initiative while taking advantage of what has been learned from C, C++ and Java.  C</a:t>
            </a:r>
            <a:r>
              <a:rPr lang="en-GB" sz="1500" dirty="0"/>
              <a:t># is designed to be a </a:t>
            </a:r>
            <a:r>
              <a:rPr lang="en-GB" sz="1500" dirty="0" smtClean="0"/>
              <a:t>platform independent </a:t>
            </a:r>
            <a:r>
              <a:rPr lang="en-GB" sz="1500" dirty="0"/>
              <a:t>language in the tradition of </a:t>
            </a:r>
            <a:r>
              <a:rPr lang="en-GB" sz="1500" dirty="0" smtClean="0"/>
              <a:t>Java. </a:t>
            </a:r>
            <a:r>
              <a:rPr lang="en-GB" sz="1500" dirty="0"/>
              <a:t>It's </a:t>
            </a:r>
            <a:r>
              <a:rPr lang="en-GB" sz="1500" dirty="0" smtClean="0"/>
              <a:t>language </a:t>
            </a:r>
            <a:r>
              <a:rPr lang="en-GB" sz="1500" dirty="0"/>
              <a:t>is similar to C and C</a:t>
            </a:r>
            <a:r>
              <a:rPr lang="en-GB" sz="1500" dirty="0" smtClean="0"/>
              <a:t>++, </a:t>
            </a:r>
            <a:r>
              <a:rPr lang="en-GB" sz="1500" dirty="0"/>
              <a:t>and C# is designed to be an object-oriented language. </a:t>
            </a:r>
          </a:p>
          <a:p>
            <a:pPr marL="269875" indent="-255588"/>
            <a:r>
              <a:rPr lang="en-GB" sz="1500" dirty="0" smtClean="0"/>
              <a:t>In terms of similarity to Java</a:t>
            </a:r>
            <a:r>
              <a:rPr lang="en-GB" sz="1500" dirty="0"/>
              <a:t>, C# does not support multiple inheritance; instead it provides Java's solution: </a:t>
            </a:r>
            <a:r>
              <a:rPr lang="en-GB" sz="1500" dirty="0" smtClean="0"/>
              <a:t>interfaces. Interfaces </a:t>
            </a:r>
            <a:r>
              <a:rPr lang="en-GB" sz="1500" dirty="0"/>
              <a:t>avoid the messy dangers of multiple inheritance while maintaining the ability to let several classes implement the same set of methods.</a:t>
            </a:r>
          </a:p>
          <a:p>
            <a:pPr marL="269875" indent="-255588"/>
            <a:r>
              <a:rPr lang="en-GB" sz="1500" dirty="0" smtClean="0"/>
              <a:t>C</a:t>
            </a:r>
            <a:r>
              <a:rPr lang="en-GB" sz="1500" dirty="0"/>
              <a:t>#, as part of the .NET framework, is compiled to Microsoft Intermediate Language (MSIL), which is a language similar to Java's </a:t>
            </a:r>
            <a:r>
              <a:rPr lang="en-GB" sz="1500" dirty="0" err="1"/>
              <a:t>bytecode</a:t>
            </a:r>
            <a:r>
              <a:rPr lang="en-GB" sz="1500" dirty="0"/>
              <a:t>. MSIL allows C# to be platform independent and runs using just in time compiling. Therefore programs running under .NET gain speed with repeated use. Furthermore, because the other languages that make up the .NET platform (including VB and Cobol) compile to MSIL, it is possible for classes to be inherited across languages. </a:t>
            </a:r>
          </a:p>
          <a:p>
            <a:pPr marL="269875" indent="-255588"/>
            <a:r>
              <a:rPr lang="en-GB" sz="1500" dirty="0"/>
              <a:t>The potential for C# is great if the .NET platform succeeds. C# is designed to take advantage of the design of .NET, and Microsoft has poured a great deal of money into .NET. </a:t>
            </a:r>
            <a:r>
              <a:rPr lang="en-GB" sz="1500" dirty="0" smtClean="0"/>
              <a:t>More importantly, </a:t>
            </a:r>
            <a:r>
              <a:rPr lang="en-GB" sz="1500" dirty="0"/>
              <a:t>If </a:t>
            </a:r>
            <a:r>
              <a:rPr lang="en-GB" sz="1500" dirty="0" smtClean="0"/>
              <a:t>the user knows </a:t>
            </a:r>
            <a:r>
              <a:rPr lang="en-GB" sz="1500" dirty="0"/>
              <a:t>C++, </a:t>
            </a:r>
            <a:r>
              <a:rPr lang="en-GB" sz="1500" dirty="0" smtClean="0"/>
              <a:t>then they'll </a:t>
            </a:r>
            <a:r>
              <a:rPr lang="en-GB" sz="1500" dirty="0"/>
              <a:t>probably be able to pick it up </a:t>
            </a:r>
            <a:r>
              <a:rPr lang="en-GB" sz="1500" dirty="0" smtClean="0"/>
              <a:t>quickly.</a:t>
            </a:r>
            <a:endParaRPr lang="en-GB" sz="1500" dirty="0"/>
          </a:p>
        </p:txBody>
      </p:sp>
      <p:sp>
        <p:nvSpPr>
          <p:cNvPr id="17" name="Title 2"/>
          <p:cNvSpPr>
            <a:spLocks noGrp="1"/>
          </p:cNvSpPr>
          <p:nvPr>
            <p:ph type="title"/>
          </p:nvPr>
        </p:nvSpPr>
        <p:spPr>
          <a:xfrm>
            <a:off x="230832" y="44624"/>
            <a:ext cx="8733656" cy="504056"/>
          </a:xfrm>
        </p:spPr>
        <p:txBody>
          <a:bodyPr>
            <a:noAutofit/>
          </a:bodyPr>
          <a:lstStyle/>
          <a:p>
            <a:r>
              <a:rPr lang="en-GB" sz="2000" dirty="0" smtClean="0"/>
              <a:t>P3.4 </a:t>
            </a:r>
            <a:r>
              <a:rPr lang="en-GB" sz="2000" dirty="0"/>
              <a:t>– Understand Software Technologies </a:t>
            </a:r>
            <a:r>
              <a:rPr lang="en-GB" sz="2000" dirty="0" smtClean="0"/>
              <a:t>– Application Languages</a:t>
            </a:r>
            <a:endParaRPr lang="en-GB" sz="2000" dirty="0"/>
          </a:p>
        </p:txBody>
      </p:sp>
      <p:pic>
        <p:nvPicPr>
          <p:cNvPr id="5122" name="Picture 2" descr="http://pentontech.com/IBMContent/Images/article/55399_50450_Figure0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20272" y="620688"/>
            <a:ext cx="1929652" cy="21704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124" name="Picture 4" descr="http://i1.ytimg.com/vi/s0yFIGACy0c/maxresdefault.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11928" y="5417851"/>
            <a:ext cx="1837088" cy="10329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126" name="Picture 6" descr="http://www.csharphelper.com/howto_animate_gear.gif">
            <a:hlinkClick r:id="rId5"/>
          </p:cNvPr>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7092280" y="3068960"/>
            <a:ext cx="1819546" cy="20196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18257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13124</TotalTime>
  <Words>6686</Words>
  <Application>Microsoft Office PowerPoint</Application>
  <PresentationFormat>On-screen Show (4:3)</PresentationFormat>
  <Paragraphs>232</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Concourse</vt:lpstr>
      <vt:lpstr>Unit 09</vt:lpstr>
      <vt:lpstr>LO3 - Assessment Criteria</vt:lpstr>
      <vt:lpstr>Assessment Criteria P3, M3 and D3</vt:lpstr>
      <vt:lpstr>LO3 - Understand Software Technologies for Game Platforms</vt:lpstr>
      <vt:lpstr>P3.1 – Understand Software Technologies - Dependencies</vt:lpstr>
      <vt:lpstr>P3.2 – Understand Software Technologies – OS’s</vt:lpstr>
      <vt:lpstr>P3.3 – Understand Software Technologies - Drivers</vt:lpstr>
      <vt:lpstr>P3.4 – Understand Software Technologies – Application Languages</vt:lpstr>
      <vt:lpstr>P3.4 – Understand Software Technologies – Application Languages</vt:lpstr>
      <vt:lpstr>P3.4 – Understand Software Technologies – Application Languages</vt:lpstr>
      <vt:lpstr>P3.4 – Understand Software Technologies – Application Languages</vt:lpstr>
      <vt:lpstr>P3.5 – Understand Software Technologies – Software Scripting</vt:lpstr>
      <vt:lpstr>P3.5 – Understand Software Technologies – Software Scripting</vt:lpstr>
      <vt:lpstr>P3.5 – Understand Software Technologies – Software Scripting</vt:lpstr>
      <vt:lpstr>P3.5 – Understand Software Technologies – Software Scripting</vt:lpstr>
      <vt:lpstr>P3.6 – Understand Software Technologies Sound and graphic API’s</vt:lpstr>
      <vt:lpstr>P3.6 – Understand Software Technologies Sound and graphic API’s</vt:lpstr>
      <vt:lpstr>P3.6 – Understand Software Technologies Sound and graphic API’s</vt:lpstr>
      <vt:lpstr>P3.6 – Understand Software Technologies Sound and graphic API’s</vt:lpstr>
      <vt:lpstr>PowerPoint Presentation</vt:lpstr>
      <vt:lpstr>PowerPoint Presentation</vt:lpstr>
      <vt:lpstr>PowerPoint Presentation</vt:lpstr>
      <vt:lpstr>PowerPoint Presentation</vt:lpstr>
      <vt:lpstr>PowerPoint Presentation</vt:lpstr>
      <vt:lpstr>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283</cp:revision>
  <dcterms:created xsi:type="dcterms:W3CDTF">2010-12-28T13:51:34Z</dcterms:created>
  <dcterms:modified xsi:type="dcterms:W3CDTF">2014-03-02T18:05:56Z</dcterms:modified>
</cp:coreProperties>
</file>